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5" r:id="rId2"/>
    <p:sldId id="269" r:id="rId3"/>
    <p:sldId id="274" r:id="rId4"/>
    <p:sldId id="273" r:id="rId5"/>
    <p:sldId id="279" r:id="rId6"/>
    <p:sldId id="291" r:id="rId7"/>
    <p:sldId id="292" r:id="rId8"/>
    <p:sldId id="306" r:id="rId9"/>
    <p:sldId id="294" r:id="rId10"/>
    <p:sldId id="289" r:id="rId11"/>
    <p:sldId id="307" r:id="rId12"/>
    <p:sldId id="295" r:id="rId13"/>
    <p:sldId id="296" r:id="rId14"/>
    <p:sldId id="308" r:id="rId15"/>
    <p:sldId id="304" r:id="rId16"/>
    <p:sldId id="297" r:id="rId17"/>
    <p:sldId id="298" r:id="rId18"/>
    <p:sldId id="299" r:id="rId19"/>
    <p:sldId id="305" r:id="rId20"/>
    <p:sldId id="302" r:id="rId21"/>
    <p:sldId id="283" r:id="rId22"/>
    <p:sldId id="300" r:id="rId23"/>
    <p:sldId id="30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FD38D-9933-485F-9CD6-830352FE32E7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DDD3C-84E9-49D2-B256-C09B535F5B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8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pPr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4265210" y="2382560"/>
            <a:ext cx="3661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ACFILX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19000-5F90-4D7C-AB1E-F7BDBCE85E77}"/>
              </a:ext>
            </a:extLst>
          </p:cNvPr>
          <p:cNvSpPr txBox="1"/>
          <p:nvPr/>
        </p:nvSpPr>
        <p:spPr>
          <a:xfrm>
            <a:off x="4549743" y="2120950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그린 컴퓨터 아카데미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758853-038E-4C36-BD98-0925E2250A80}"/>
              </a:ext>
            </a:extLst>
          </p:cNvPr>
          <p:cNvGrpSpPr/>
          <p:nvPr/>
        </p:nvGrpSpPr>
        <p:grpSpPr>
          <a:xfrm>
            <a:off x="8999064" y="6027409"/>
            <a:ext cx="2680001" cy="375740"/>
            <a:chOff x="921102" y="6027409"/>
            <a:chExt cx="2680001" cy="375740"/>
          </a:xfrm>
        </p:grpSpPr>
        <p:pic>
          <p:nvPicPr>
            <p:cNvPr id="9" name="_x278651016" descr="EMB0000378c3f3d">
              <a:extLst>
                <a:ext uri="{FF2B5EF4-FFF2-40B4-BE49-F238E27FC236}">
                  <a16:creationId xmlns:a16="http://schemas.microsoft.com/office/drawing/2014/main" id="{48308271-C35F-466F-B501-BB4CCC565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래픽 23">
              <a:extLst>
                <a:ext uri="{FF2B5EF4-FFF2-40B4-BE49-F238E27FC236}">
                  <a16:creationId xmlns:a16="http://schemas.microsoft.com/office/drawing/2014/main" id="{7B9EDA43-099C-48A4-9E2E-71779C09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D42F0-C53A-4606-957E-D14D6EA9E31F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0EFA3-4C50-4CAD-AD74-B9A67093825B}"/>
              </a:ext>
            </a:extLst>
          </p:cNvPr>
          <p:cNvSpPr txBox="1"/>
          <p:nvPr/>
        </p:nvSpPr>
        <p:spPr>
          <a:xfrm>
            <a:off x="9007488" y="4350434"/>
            <a:ext cx="2756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</a:rPr>
              <a:t>Team : 3FD</a:t>
            </a: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이규선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김정현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장진언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멘토</a:t>
            </a:r>
            <a:r>
              <a:rPr lang="en-US" altLang="ko-KR" dirty="0">
                <a:solidFill>
                  <a:schemeClr val="bg1"/>
                </a:solidFill>
              </a:rPr>
              <a:t>] </a:t>
            </a:r>
            <a:r>
              <a:rPr lang="ko-KR" altLang="en-US" dirty="0">
                <a:solidFill>
                  <a:schemeClr val="bg1"/>
                </a:solidFill>
              </a:rPr>
              <a:t>김명호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54560A6F-7F9A-4C2C-89A5-BFE405EACE28}"/>
              </a:ext>
            </a:extLst>
          </p:cNvPr>
          <p:cNvSpPr/>
          <p:nvPr/>
        </p:nvSpPr>
        <p:spPr>
          <a:xfrm>
            <a:off x="7457195" y="4120000"/>
            <a:ext cx="1924326" cy="698971"/>
          </a:xfrm>
          <a:prstGeom prst="wedgeRoundRectCallout">
            <a:avLst>
              <a:gd name="adj1" fmla="val -45247"/>
              <a:gd name="adj2" fmla="val -100016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7" y="1175762"/>
            <a:ext cx="8764132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유효성 검사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=&gt;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(WEB STORAGE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암호화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DAEE1A0-D3CA-4FDB-89C8-E3B104F25B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29" y="2613223"/>
            <a:ext cx="2174332" cy="380860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25BAC96-1E55-4D42-A99E-3BCE3FF6D3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7005" y="2603829"/>
            <a:ext cx="2174332" cy="3817995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25668ED-6813-4CCE-94D1-BEE5337981A1}"/>
              </a:ext>
            </a:extLst>
          </p:cNvPr>
          <p:cNvCxnSpPr/>
          <p:nvPr/>
        </p:nvCxnSpPr>
        <p:spPr>
          <a:xfrm>
            <a:off x="2978092" y="4512827"/>
            <a:ext cx="5201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175F38E-3D99-4E74-903B-BC3223C87E52}"/>
              </a:ext>
            </a:extLst>
          </p:cNvPr>
          <p:cNvSpPr txBox="1"/>
          <p:nvPr/>
        </p:nvSpPr>
        <p:spPr>
          <a:xfrm>
            <a:off x="2832115" y="457753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해당 정보</a:t>
            </a:r>
            <a:endParaRPr lang="en-US" altLang="ko-KR" sz="1000" dirty="0"/>
          </a:p>
          <a:p>
            <a:pPr algn="ctr"/>
            <a:r>
              <a:rPr lang="ko-KR" altLang="en-US" sz="1000" dirty="0"/>
              <a:t>미 입력 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BF4A9F5-59C1-49C6-AD8B-ED78EA6CB165}"/>
              </a:ext>
            </a:extLst>
          </p:cNvPr>
          <p:cNvSpPr txBox="1"/>
          <p:nvPr/>
        </p:nvSpPr>
        <p:spPr>
          <a:xfrm>
            <a:off x="2012227" y="214562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유효성 검사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358227-0791-4DA0-ADE6-8D14F60B3186}"/>
              </a:ext>
            </a:extLst>
          </p:cNvPr>
          <p:cNvSpPr txBox="1"/>
          <p:nvPr/>
        </p:nvSpPr>
        <p:spPr>
          <a:xfrm>
            <a:off x="8279934" y="214562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시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6D6BEB07-E88D-4EF7-A4DE-B716F56FBA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5456" y="3082256"/>
            <a:ext cx="4829849" cy="88594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0F25469-2D57-47CE-93D4-4F2023C4522B}"/>
              </a:ext>
            </a:extLst>
          </p:cNvPr>
          <p:cNvSpPr/>
          <p:nvPr/>
        </p:nvSpPr>
        <p:spPr>
          <a:xfrm>
            <a:off x="9697673" y="3268846"/>
            <a:ext cx="1644243" cy="396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04F702-2FCB-4E38-B687-A49D68E4922F}"/>
              </a:ext>
            </a:extLst>
          </p:cNvPr>
          <p:cNvSpPr txBox="1"/>
          <p:nvPr/>
        </p:nvSpPr>
        <p:spPr>
          <a:xfrm>
            <a:off x="9593099" y="408921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패스워드 암호화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DA3A3-D815-4170-984A-2850AEC50241}"/>
              </a:ext>
            </a:extLst>
          </p:cNvPr>
          <p:cNvSpPr/>
          <p:nvPr/>
        </p:nvSpPr>
        <p:spPr>
          <a:xfrm>
            <a:off x="3775046" y="4243995"/>
            <a:ext cx="1963023" cy="240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26D5D7-2606-4E7B-AC46-9731103CA430}"/>
              </a:ext>
            </a:extLst>
          </p:cNvPr>
          <p:cNvSpPr/>
          <p:nvPr/>
        </p:nvSpPr>
        <p:spPr>
          <a:xfrm>
            <a:off x="3775046" y="3838991"/>
            <a:ext cx="1963023" cy="240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D1FE90-2073-48C7-B1E5-D150F761C34C}"/>
              </a:ext>
            </a:extLst>
          </p:cNvPr>
          <p:cNvSpPr/>
          <p:nvPr/>
        </p:nvSpPr>
        <p:spPr>
          <a:xfrm>
            <a:off x="3775045" y="3433987"/>
            <a:ext cx="1963023" cy="240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1D1D06-CD26-4433-B33F-25FCF70DC207}"/>
              </a:ext>
            </a:extLst>
          </p:cNvPr>
          <p:cNvSpPr/>
          <p:nvPr/>
        </p:nvSpPr>
        <p:spPr>
          <a:xfrm>
            <a:off x="3775044" y="5478575"/>
            <a:ext cx="1963023" cy="240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F2919-A8BC-4E67-B0E4-F6EF0E0A2A99}"/>
              </a:ext>
            </a:extLst>
          </p:cNvPr>
          <p:cNvSpPr txBox="1"/>
          <p:nvPr/>
        </p:nvSpPr>
        <p:spPr>
          <a:xfrm>
            <a:off x="7819939" y="4710791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필드별</a:t>
            </a:r>
            <a:r>
              <a:rPr lang="ko-KR" altLang="en-US" dirty="0"/>
              <a:t> 유효성 검사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9313C87-F8C1-428B-9CB1-D3EE1F5E7418}"/>
              </a:ext>
            </a:extLst>
          </p:cNvPr>
          <p:cNvCxnSpPr>
            <a:stCxn id="21" idx="1"/>
            <a:endCxn id="17" idx="3"/>
          </p:cNvCxnSpPr>
          <p:nvPr/>
        </p:nvCxnSpPr>
        <p:spPr>
          <a:xfrm flipH="1" flipV="1">
            <a:off x="5738068" y="3554177"/>
            <a:ext cx="2081871" cy="1341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9EB6FF-52E8-4D15-B4AD-2514ADA40106}"/>
              </a:ext>
            </a:extLst>
          </p:cNvPr>
          <p:cNvCxnSpPr>
            <a:stCxn id="21" idx="1"/>
            <a:endCxn id="16" idx="3"/>
          </p:cNvCxnSpPr>
          <p:nvPr/>
        </p:nvCxnSpPr>
        <p:spPr>
          <a:xfrm flipH="1" flipV="1">
            <a:off x="5738069" y="3959181"/>
            <a:ext cx="2081870" cy="93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62460D-52A6-43AB-A138-566B08455046}"/>
              </a:ext>
            </a:extLst>
          </p:cNvPr>
          <p:cNvCxnSpPr>
            <a:stCxn id="21" idx="1"/>
            <a:endCxn id="15" idx="3"/>
          </p:cNvCxnSpPr>
          <p:nvPr/>
        </p:nvCxnSpPr>
        <p:spPr>
          <a:xfrm flipH="1" flipV="1">
            <a:off x="5738069" y="4364185"/>
            <a:ext cx="2081870" cy="531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AB190D-1EEA-4A80-BA88-DB152618665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738067" y="4895457"/>
            <a:ext cx="2081872" cy="740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2F434C-D9C5-4BD4-A9B3-125CB47C4A05}"/>
              </a:ext>
            </a:extLst>
          </p:cNvPr>
          <p:cNvCxnSpPr>
            <a:cxnSpLocks/>
            <a:stCxn id="81" idx="0"/>
            <a:endCxn id="80" idx="2"/>
          </p:cNvCxnSpPr>
          <p:nvPr/>
        </p:nvCxnSpPr>
        <p:spPr>
          <a:xfrm flipV="1">
            <a:off x="10519795" y="3665226"/>
            <a:ext cx="0" cy="423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6FD82DF-A193-48D0-87D7-D1098DC0EA1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/>
      <p:bldP spid="80" grpId="0" animBg="1"/>
      <p:bldP spid="81" grpId="0"/>
      <p:bldP spid="15" grpId="0" animBg="1"/>
      <p:bldP spid="16" grpId="0" animBg="1"/>
      <p:bldP spid="17" grpId="0" animBg="1"/>
      <p:bldP spid="18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7" y="1175762"/>
            <a:ext cx="8764132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 WEB STORAGE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 암호화 구조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FD82DF-A193-48D0-87D7-D1098DC0EA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4BF39E0-69E8-436B-BA26-56EE430A68BE}"/>
              </a:ext>
            </a:extLst>
          </p:cNvPr>
          <p:cNvSpPr txBox="1"/>
          <p:nvPr/>
        </p:nvSpPr>
        <p:spPr>
          <a:xfrm>
            <a:off x="2316062" y="4708288"/>
            <a:ext cx="8286436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dirty="0"/>
              <a:t>난수는 알파벳 </a:t>
            </a:r>
            <a:r>
              <a:rPr lang="en-US" altLang="ko-KR" dirty="0"/>
              <a:t>A~Z(X </a:t>
            </a:r>
            <a:r>
              <a:rPr lang="ko-KR" altLang="en-US" dirty="0"/>
              <a:t>제외</a:t>
            </a:r>
            <a:r>
              <a:rPr lang="en-US" altLang="ko-KR" dirty="0"/>
              <a:t>), </a:t>
            </a:r>
            <a:r>
              <a:rPr lang="en-US" altLang="ko-KR" dirty="0" err="1"/>
              <a:t>a~z</a:t>
            </a:r>
            <a:r>
              <a:rPr lang="en-US" altLang="ko-KR" dirty="0"/>
              <a:t>, 0 ~9 </a:t>
            </a:r>
            <a:r>
              <a:rPr lang="ko-KR" altLang="en-US" dirty="0"/>
              <a:t>중에 </a:t>
            </a:r>
            <a:r>
              <a:rPr lang="ko-KR" altLang="en-US" b="1" dirty="0"/>
              <a:t>랜덤</a:t>
            </a:r>
            <a:r>
              <a:rPr lang="ko-KR" altLang="en-US" dirty="0"/>
              <a:t>으로 삽입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A3D403-6B99-4780-AB2D-83E25DC80A58}"/>
              </a:ext>
            </a:extLst>
          </p:cNvPr>
          <p:cNvSpPr txBox="1"/>
          <p:nvPr/>
        </p:nvSpPr>
        <p:spPr>
          <a:xfrm>
            <a:off x="2309084" y="5348940"/>
            <a:ext cx="806778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dirty="0"/>
              <a:t>특수문자 및 지정하지 않은 문자를 입력하면 </a:t>
            </a:r>
            <a:r>
              <a:rPr lang="en-US" altLang="ko-KR" dirty="0"/>
              <a:t>3</a:t>
            </a:r>
            <a:r>
              <a:rPr lang="ko-KR" altLang="en-US" dirty="0"/>
              <a:t>개의 난수 삽입이 아닌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  X</a:t>
            </a:r>
            <a:r>
              <a:rPr lang="ko-KR" altLang="en-US" b="1" dirty="0"/>
              <a:t>를 삽입</a:t>
            </a:r>
            <a:r>
              <a:rPr lang="ko-KR" altLang="en-US" dirty="0"/>
              <a:t>해서</a:t>
            </a:r>
            <a:r>
              <a:rPr lang="en-US" altLang="ko-KR" dirty="0"/>
              <a:t> </a:t>
            </a:r>
            <a:r>
              <a:rPr lang="ko-KR" altLang="en-US" dirty="0"/>
              <a:t>복호화 할 때도 문제 없도록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CA53B-D8B1-45F6-BF2F-C718F3C787B1}"/>
              </a:ext>
            </a:extLst>
          </p:cNvPr>
          <p:cNvGrpSpPr/>
          <p:nvPr/>
        </p:nvGrpSpPr>
        <p:grpSpPr>
          <a:xfrm>
            <a:off x="1285551" y="2708920"/>
            <a:ext cx="9620899" cy="1764781"/>
            <a:chOff x="1977060" y="1605088"/>
            <a:chExt cx="9620899" cy="1764781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D6BEB07-E88D-4EF7-A4DE-B716F56F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7060" y="1605088"/>
              <a:ext cx="9620899" cy="176478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D04F702-2FCB-4E38-B687-A49D68E4922F}"/>
                </a:ext>
              </a:extLst>
            </p:cNvPr>
            <p:cNvSpPr txBox="1"/>
            <p:nvPr/>
          </p:nvSpPr>
          <p:spPr>
            <a:xfrm>
              <a:off x="7443273" y="3000537"/>
              <a:ext cx="3850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암호화 된 글자 하나에 난수 </a:t>
              </a:r>
              <a:r>
                <a:rPr lang="en-US" altLang="ko-KR" dirty="0"/>
                <a:t>3</a:t>
              </a:r>
              <a:r>
                <a:rPr lang="ko-KR" altLang="en-US" dirty="0"/>
                <a:t>개 삽입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92F434C-D9C5-4BD4-A9B3-125CB47C4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8640" y="2550262"/>
              <a:ext cx="0" cy="4239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F704534-54CA-4EE9-ADC5-CBADD40E27CE}"/>
                </a:ext>
              </a:extLst>
            </p:cNvPr>
            <p:cNvCxnSpPr/>
            <p:nvPr/>
          </p:nvCxnSpPr>
          <p:spPr>
            <a:xfrm>
              <a:off x="8644327" y="2385550"/>
              <a:ext cx="28803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24C428D-D60B-4C1C-BEEC-2B99CF8C60A2}"/>
                </a:ext>
              </a:extLst>
            </p:cNvPr>
            <p:cNvCxnSpPr/>
            <p:nvPr/>
          </p:nvCxnSpPr>
          <p:spPr>
            <a:xfrm>
              <a:off x="9152797" y="2381106"/>
              <a:ext cx="28803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97AD19D-0130-49DD-9CC0-923A04B03CEF}"/>
                </a:ext>
              </a:extLst>
            </p:cNvPr>
            <p:cNvSpPr/>
            <p:nvPr/>
          </p:nvSpPr>
          <p:spPr>
            <a:xfrm>
              <a:off x="8461176" y="2115796"/>
              <a:ext cx="184639" cy="29014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D7A654D-4068-46F9-BD3B-EB7C80125C05}"/>
                </a:ext>
              </a:extLst>
            </p:cNvPr>
            <p:cNvSpPr/>
            <p:nvPr/>
          </p:nvSpPr>
          <p:spPr>
            <a:xfrm>
              <a:off x="8935697" y="2130741"/>
              <a:ext cx="184639" cy="29014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BC95C54-334C-4953-B6F3-1F4DDD9B99B2}"/>
                </a:ext>
              </a:extLst>
            </p:cNvPr>
            <p:cNvCxnSpPr/>
            <p:nvPr/>
          </p:nvCxnSpPr>
          <p:spPr>
            <a:xfrm>
              <a:off x="9551791" y="2377270"/>
              <a:ext cx="28803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8121BC9-4D26-4931-9604-528843724DB5}"/>
                </a:ext>
              </a:extLst>
            </p:cNvPr>
            <p:cNvCxnSpPr/>
            <p:nvPr/>
          </p:nvCxnSpPr>
          <p:spPr>
            <a:xfrm>
              <a:off x="10060261" y="2372826"/>
              <a:ext cx="28803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44C8EB8-8E3C-4655-AF94-DFADB21B5758}"/>
                </a:ext>
              </a:extLst>
            </p:cNvPr>
            <p:cNvSpPr/>
            <p:nvPr/>
          </p:nvSpPr>
          <p:spPr>
            <a:xfrm>
              <a:off x="9368640" y="2107516"/>
              <a:ext cx="184639" cy="29014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3FD577F-4527-4878-8F83-161E49F3B77B}"/>
                </a:ext>
              </a:extLst>
            </p:cNvPr>
            <p:cNvSpPr/>
            <p:nvPr/>
          </p:nvSpPr>
          <p:spPr>
            <a:xfrm>
              <a:off x="9875622" y="2130741"/>
              <a:ext cx="184639" cy="29014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7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164985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리스트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이미지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캐러셀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607C8-223A-4CE1-AB08-3A0D593B43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041" y="2285251"/>
            <a:ext cx="3578206" cy="1527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476D43-8B6F-4B04-8674-41EDB6D1E2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041" y="3953251"/>
            <a:ext cx="3578206" cy="1550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54611-2AA8-4ACB-AA65-D5C10F594718}"/>
              </a:ext>
            </a:extLst>
          </p:cNvPr>
          <p:cNvSpPr txBox="1"/>
          <p:nvPr/>
        </p:nvSpPr>
        <p:spPr>
          <a:xfrm>
            <a:off x="254058" y="5792569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자동으로 서서히 바뀌는</a:t>
            </a:r>
            <a:br>
              <a:rPr lang="en-US" altLang="ko-KR" dirty="0"/>
            </a:br>
            <a:r>
              <a:rPr lang="ko-KR" altLang="en-US" dirty="0" err="1"/>
              <a:t>페이드</a:t>
            </a:r>
            <a:r>
              <a:rPr lang="ko-KR" altLang="en-US" dirty="0"/>
              <a:t> 인 </a:t>
            </a:r>
            <a:r>
              <a:rPr lang="en-US" altLang="ko-KR" dirty="0"/>
              <a:t>/ </a:t>
            </a:r>
            <a:r>
              <a:rPr lang="ko-KR" altLang="en-US" dirty="0"/>
              <a:t>아웃 방법으로 </a:t>
            </a:r>
            <a:r>
              <a:rPr lang="ko-KR" altLang="en-US" dirty="0" err="1"/>
              <a:t>캐러셀</a:t>
            </a:r>
            <a:r>
              <a:rPr lang="ko-KR" altLang="en-US" dirty="0"/>
              <a:t> 적용 </a:t>
            </a:r>
            <a:r>
              <a:rPr lang="en-US" altLang="ko-KR" dirty="0"/>
              <a:t>(</a:t>
            </a:r>
            <a:r>
              <a:rPr lang="ko-KR" altLang="en-US" dirty="0"/>
              <a:t>영상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4FE1B-843D-4080-86EA-932945716C1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0453" y="2312264"/>
            <a:ext cx="6901132" cy="2984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02D6D3-C0A1-4DCF-8CC0-43C3A733F27C}"/>
              </a:ext>
            </a:extLst>
          </p:cNvPr>
          <p:cNvSpPr txBox="1"/>
          <p:nvPr/>
        </p:nvSpPr>
        <p:spPr>
          <a:xfrm>
            <a:off x="6056187" y="580813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재생 버튼 클릭 시 예고편을 보여주는 </a:t>
            </a:r>
            <a:r>
              <a:rPr lang="ko-KR" altLang="en-US" dirty="0" err="1"/>
              <a:t>모달</a:t>
            </a:r>
            <a:r>
              <a:rPr lang="ko-KR" altLang="en-US" dirty="0"/>
              <a:t> 창 출력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D8BAC5-E31F-46E7-B26B-94E83E06D5DF}"/>
              </a:ext>
            </a:extLst>
          </p:cNvPr>
          <p:cNvSpPr/>
          <p:nvPr/>
        </p:nvSpPr>
        <p:spPr>
          <a:xfrm>
            <a:off x="5056663" y="4728623"/>
            <a:ext cx="843806" cy="396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359690A-4D5A-4EED-8253-8613BC9D7DA8}"/>
              </a:ext>
            </a:extLst>
          </p:cNvPr>
          <p:cNvCxnSpPr>
            <a:stCxn id="25" idx="2"/>
            <a:endCxn id="24" idx="1"/>
          </p:cNvCxnSpPr>
          <p:nvPr/>
        </p:nvCxnSpPr>
        <p:spPr>
          <a:xfrm rot="16200000" flipH="1">
            <a:off x="5333479" y="5270089"/>
            <a:ext cx="867794" cy="57762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C7EADCB-9356-4510-9E1D-4DC26D66E4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086343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리스트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이미지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캐러셀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54611-2AA8-4ACB-AA65-D5C10F594718}"/>
              </a:ext>
            </a:extLst>
          </p:cNvPr>
          <p:cNvSpPr txBox="1"/>
          <p:nvPr/>
        </p:nvSpPr>
        <p:spPr>
          <a:xfrm>
            <a:off x="235280" y="4417632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화살표 버튼을 클릭하여 좌우로 이동하는 </a:t>
            </a:r>
            <a:r>
              <a:rPr lang="ko-KR" altLang="en-US" dirty="0" err="1"/>
              <a:t>캐러셀</a:t>
            </a:r>
            <a:r>
              <a:rPr lang="ko-KR" altLang="en-US" dirty="0"/>
              <a:t>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66642-4444-42A4-82EA-9C94C027A6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054" y="2969415"/>
            <a:ext cx="4858827" cy="12772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B3CDF8-ED3A-403D-A7AA-1188527866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1790" y="1522158"/>
            <a:ext cx="4481030" cy="415858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A3D5A1-134F-4607-A2C8-63B5F8443D48}"/>
              </a:ext>
            </a:extLst>
          </p:cNvPr>
          <p:cNvCxnSpPr/>
          <p:nvPr/>
        </p:nvCxnSpPr>
        <p:spPr>
          <a:xfrm>
            <a:off x="5690558" y="3599555"/>
            <a:ext cx="8108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FD6F180-754F-47BB-A358-C693D08237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49FACD-6AB3-4EC1-9C1C-A7E9217E8F31}"/>
              </a:ext>
            </a:extLst>
          </p:cNvPr>
          <p:cNvSpPr txBox="1"/>
          <p:nvPr/>
        </p:nvSpPr>
        <p:spPr>
          <a:xfrm>
            <a:off x="6551116" y="5930802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리스트 이미지 클릭 시 해당 영화의</a:t>
            </a:r>
            <a:endParaRPr lang="en-US" altLang="ko-KR" dirty="0"/>
          </a:p>
          <a:p>
            <a:r>
              <a:rPr lang="ko-KR" altLang="en-US" dirty="0"/>
              <a:t>정보 </a:t>
            </a:r>
            <a:r>
              <a:rPr lang="en-US" altLang="ko-KR" dirty="0"/>
              <a:t>/ </a:t>
            </a:r>
            <a:r>
              <a:rPr lang="ko-KR" altLang="en-US" dirty="0"/>
              <a:t>예고편 </a:t>
            </a:r>
            <a:r>
              <a:rPr lang="en-US" altLang="ko-KR" dirty="0"/>
              <a:t>/ </a:t>
            </a:r>
            <a:r>
              <a:rPr lang="ko-KR" altLang="en-US" dirty="0"/>
              <a:t>추천 컨텐츠가 포함된 </a:t>
            </a:r>
            <a:r>
              <a:rPr lang="ko-KR" altLang="en-US" dirty="0" err="1"/>
              <a:t>모달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4421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086343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리스트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이미지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캐러셀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B3CDF8-ED3A-403D-A7AA-1188527866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7408" y="2094202"/>
            <a:ext cx="4686765" cy="43495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D6F180-754F-47BB-A358-C693D08237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FF9C20-D63D-4F1D-84CF-04F4CFCEF8C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0401" y="3000182"/>
            <a:ext cx="763866" cy="5332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5EF229-6927-43C0-84BE-9B828DDACCB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3533" y="2125289"/>
            <a:ext cx="2832530" cy="200433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ED7425-7E16-4CE6-B0AD-C707C1B34485}"/>
              </a:ext>
            </a:extLst>
          </p:cNvPr>
          <p:cNvCxnSpPr/>
          <p:nvPr/>
        </p:nvCxnSpPr>
        <p:spPr>
          <a:xfrm>
            <a:off x="7248128" y="3228517"/>
            <a:ext cx="8108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F53350-D498-4701-95BE-6E2D954E03BD}"/>
              </a:ext>
            </a:extLst>
          </p:cNvPr>
          <p:cNvSpPr txBox="1"/>
          <p:nvPr/>
        </p:nvSpPr>
        <p:spPr>
          <a:xfrm>
            <a:off x="6580646" y="4313953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재생 버튼 클릭 시 예고편 </a:t>
            </a:r>
            <a:r>
              <a:rPr lang="ko-KR" altLang="en-US" dirty="0" err="1"/>
              <a:t>모달</a:t>
            </a:r>
            <a:r>
              <a:rPr lang="ko-KR" altLang="en-US" dirty="0"/>
              <a:t> 출력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A21F846-650F-4CE9-9E28-8BEFCAE46A9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2024" y="5196847"/>
            <a:ext cx="447737" cy="4477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486ED21-F395-480F-BDF7-5025FC356FF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125" y="5196847"/>
            <a:ext cx="466790" cy="44773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68B199-E548-4B85-A863-E28CC824EDE2}"/>
              </a:ext>
            </a:extLst>
          </p:cNvPr>
          <p:cNvCxnSpPr/>
          <p:nvPr/>
        </p:nvCxnSpPr>
        <p:spPr>
          <a:xfrm>
            <a:off x="6851294" y="5420715"/>
            <a:ext cx="2932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E16920-0C35-4FE1-B383-F6E1C5B83F36}"/>
              </a:ext>
            </a:extLst>
          </p:cNvPr>
          <p:cNvSpPr txBox="1"/>
          <p:nvPr/>
        </p:nvSpPr>
        <p:spPr>
          <a:xfrm>
            <a:off x="7769131" y="5244675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컨텐츠 </a:t>
            </a:r>
            <a:r>
              <a:rPr lang="ko-KR" altLang="en-US" dirty="0" err="1"/>
              <a:t>찜할</a:t>
            </a:r>
            <a:r>
              <a:rPr lang="ko-KR" altLang="en-US" dirty="0"/>
              <a:t> 시 </a:t>
            </a:r>
            <a:r>
              <a:rPr lang="ko-KR" altLang="en-US" dirty="0" err="1"/>
              <a:t>토글</a:t>
            </a:r>
            <a:r>
              <a:rPr lang="ko-KR" altLang="en-US" dirty="0"/>
              <a:t> 변화 구현</a:t>
            </a:r>
          </a:p>
        </p:txBody>
      </p:sp>
    </p:spTree>
    <p:extLst>
      <p:ext uri="{BB962C8B-B14F-4D97-AF65-F5344CB8AC3E}">
        <p14:creationId xmlns:p14="http://schemas.microsoft.com/office/powerpoint/2010/main" val="2239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086343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리스트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2-3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컨텐츠 구성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B3CDF8-ED3A-403D-A7AA-1188527866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855" y="1992176"/>
            <a:ext cx="4481030" cy="41585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C0AB28-7E31-49F4-A037-30E1DCB0401B}"/>
              </a:ext>
            </a:extLst>
          </p:cNvPr>
          <p:cNvSpPr txBox="1"/>
          <p:nvPr/>
        </p:nvSpPr>
        <p:spPr>
          <a:xfrm>
            <a:off x="5554510" y="5651956"/>
            <a:ext cx="660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컨텐츠 배열을 랜덤으로 섞어서 </a:t>
            </a:r>
            <a:r>
              <a:rPr lang="ko-KR" altLang="en-US" dirty="0" err="1"/>
              <a:t>모달</a:t>
            </a:r>
            <a:r>
              <a:rPr lang="ko-KR" altLang="en-US" dirty="0"/>
              <a:t> 창 변화때마다 랜덤 출력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D1C776-720F-4F0B-B1D3-2025C0237031}"/>
              </a:ext>
            </a:extLst>
          </p:cNvPr>
          <p:cNvCxnSpPr/>
          <p:nvPr/>
        </p:nvCxnSpPr>
        <p:spPr>
          <a:xfrm>
            <a:off x="5301687" y="5836622"/>
            <a:ext cx="2932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A561B6-3CDC-40FB-9D90-E0DB4A6C2628}"/>
              </a:ext>
            </a:extLst>
          </p:cNvPr>
          <p:cNvSpPr txBox="1"/>
          <p:nvPr/>
        </p:nvSpPr>
        <p:spPr>
          <a:xfrm>
            <a:off x="7399622" y="4920851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추천 컨텐츠 클릭 시 컨텐츠 변경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6F180-754F-47BB-A358-C693D08237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5F8123-E463-43B4-8351-CF9E2768A703}"/>
              </a:ext>
            </a:extLst>
          </p:cNvPr>
          <p:cNvSpPr/>
          <p:nvPr/>
        </p:nvSpPr>
        <p:spPr>
          <a:xfrm>
            <a:off x="495300" y="4071469"/>
            <a:ext cx="4776149" cy="21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E2BCE-1F24-4578-AEE9-1C4D6F5A8F22}"/>
              </a:ext>
            </a:extLst>
          </p:cNvPr>
          <p:cNvSpPr/>
          <p:nvPr/>
        </p:nvSpPr>
        <p:spPr>
          <a:xfrm>
            <a:off x="4049542" y="4407463"/>
            <a:ext cx="1043200" cy="13345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FF18578-C603-4817-99AE-CE33F42A0EE6}"/>
              </a:ext>
            </a:extLst>
          </p:cNvPr>
          <p:cNvCxnSpPr>
            <a:cxnSpLocks/>
            <a:stCxn id="27" idx="3"/>
            <a:endCxn id="4" idx="1"/>
          </p:cNvCxnSpPr>
          <p:nvPr/>
        </p:nvCxnSpPr>
        <p:spPr>
          <a:xfrm flipV="1">
            <a:off x="5092742" y="2972206"/>
            <a:ext cx="2066930" cy="2102530"/>
          </a:xfrm>
          <a:prstGeom prst="bent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F6025AA-6639-42D3-98A2-C95A1314814B}"/>
              </a:ext>
            </a:extLst>
          </p:cNvPr>
          <p:cNvSpPr/>
          <p:nvPr/>
        </p:nvSpPr>
        <p:spPr>
          <a:xfrm>
            <a:off x="263373" y="3862657"/>
            <a:ext cx="417623" cy="417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BCC0A92-53F9-4F37-A178-A553E9524891}"/>
              </a:ext>
            </a:extLst>
          </p:cNvPr>
          <p:cNvSpPr/>
          <p:nvPr/>
        </p:nvSpPr>
        <p:spPr>
          <a:xfrm>
            <a:off x="3865871" y="4198651"/>
            <a:ext cx="417623" cy="417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BC2D3-AFF8-4D64-BE34-4A2A37A1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72" y="1187121"/>
            <a:ext cx="4081443" cy="35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7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052787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 프로필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수정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회원탈퇴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130A44-D527-4F69-8B8F-D3BA636183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237" y="1949726"/>
            <a:ext cx="2148612" cy="44775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FD306C-6B4A-46F0-B083-594E5C9BFF4A}"/>
              </a:ext>
            </a:extLst>
          </p:cNvPr>
          <p:cNvSpPr/>
          <p:nvPr/>
        </p:nvSpPr>
        <p:spPr>
          <a:xfrm>
            <a:off x="1308894" y="2098610"/>
            <a:ext cx="1097875" cy="11278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DF9644-09F8-482C-8490-E70EEBEB0AE1}"/>
              </a:ext>
            </a:extLst>
          </p:cNvPr>
          <p:cNvSpPr/>
          <p:nvPr/>
        </p:nvSpPr>
        <p:spPr>
          <a:xfrm>
            <a:off x="979857" y="1961089"/>
            <a:ext cx="417623" cy="417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DFDA1-64F7-4B11-840A-AA39A12EA116}"/>
              </a:ext>
            </a:extLst>
          </p:cNvPr>
          <p:cNvSpPr txBox="1"/>
          <p:nvPr/>
        </p:nvSpPr>
        <p:spPr>
          <a:xfrm>
            <a:off x="3457506" y="1949726"/>
            <a:ext cx="516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프로필 이미지 삽입 및 기본 이미지로 적용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0DE6ED-BD52-4D53-9F23-B507794FBF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4399" y="2398392"/>
            <a:ext cx="1111826" cy="124073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7E7526-6581-488B-91CB-4BFAB5BB3BD7}"/>
              </a:ext>
            </a:extLst>
          </p:cNvPr>
          <p:cNvSpPr/>
          <p:nvPr/>
        </p:nvSpPr>
        <p:spPr>
          <a:xfrm>
            <a:off x="4332050" y="3037489"/>
            <a:ext cx="309309" cy="31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A9D4EDD-07EE-4E0A-844D-7755C7E33783}"/>
              </a:ext>
            </a:extLst>
          </p:cNvPr>
          <p:cNvCxnSpPr/>
          <p:nvPr/>
        </p:nvCxnSpPr>
        <p:spPr>
          <a:xfrm>
            <a:off x="5256984" y="3018758"/>
            <a:ext cx="4194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1B2DE6-4D52-42D2-8E0E-509DCBF242B4}"/>
              </a:ext>
            </a:extLst>
          </p:cNvPr>
          <p:cNvSpPr txBox="1"/>
          <p:nvPr/>
        </p:nvSpPr>
        <p:spPr>
          <a:xfrm>
            <a:off x="4706225" y="3177460"/>
            <a:ext cx="152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카메라 버튼 클릭 후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이미지 선택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185796-5470-420D-BE1D-087DD6D9EE5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497" y="2390004"/>
            <a:ext cx="1193483" cy="1269088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03D13E2-67FA-4480-B44B-A59B889DBA1E}"/>
              </a:ext>
            </a:extLst>
          </p:cNvPr>
          <p:cNvCxnSpPr/>
          <p:nvPr/>
        </p:nvCxnSpPr>
        <p:spPr>
          <a:xfrm>
            <a:off x="8055560" y="3037489"/>
            <a:ext cx="4194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6F8E6F-07B0-4003-9FF3-6BBE20B0B238}"/>
              </a:ext>
            </a:extLst>
          </p:cNvPr>
          <p:cNvSpPr txBox="1"/>
          <p:nvPr/>
        </p:nvSpPr>
        <p:spPr>
          <a:xfrm>
            <a:off x="7482980" y="3152292"/>
            <a:ext cx="1520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정보 수정 클릭 후</a:t>
            </a:r>
            <a:endParaRPr lang="en-US" altLang="ko-KR" sz="1200" dirty="0"/>
          </a:p>
          <a:p>
            <a:pPr algn="ctr"/>
            <a:r>
              <a:rPr lang="ko-KR" altLang="en-US" sz="1200" dirty="0"/>
              <a:t>재로그인 시 반영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5BF17B-1714-4C9F-BD5D-0B7E09F5F45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6091" y="2828582"/>
            <a:ext cx="3051031" cy="3677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7BA152-5830-4051-86C5-DE0176F2ED0F}"/>
              </a:ext>
            </a:extLst>
          </p:cNvPr>
          <p:cNvSpPr txBox="1"/>
          <p:nvPr/>
        </p:nvSpPr>
        <p:spPr>
          <a:xfrm>
            <a:off x="9586071" y="3269792"/>
            <a:ext cx="169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Header </a:t>
            </a:r>
            <a:r>
              <a:rPr lang="ko-KR" altLang="en-US" sz="1200" dirty="0"/>
              <a:t>부분에도 반영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2C0350D-B5A2-48BF-A8FD-0AE66C8AF749}"/>
              </a:ext>
            </a:extLst>
          </p:cNvPr>
          <p:cNvSpPr/>
          <p:nvPr/>
        </p:nvSpPr>
        <p:spPr>
          <a:xfrm>
            <a:off x="1023669" y="3586849"/>
            <a:ext cx="1618863" cy="278039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2414585-6489-428A-A305-33D0C94D21E8}"/>
              </a:ext>
            </a:extLst>
          </p:cNvPr>
          <p:cNvSpPr/>
          <p:nvPr/>
        </p:nvSpPr>
        <p:spPr>
          <a:xfrm>
            <a:off x="814857" y="3383124"/>
            <a:ext cx="417623" cy="4176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35BC08-5CA5-4907-B6AB-753DC91D16AA}"/>
              </a:ext>
            </a:extLst>
          </p:cNvPr>
          <p:cNvSpPr txBox="1"/>
          <p:nvPr/>
        </p:nvSpPr>
        <p:spPr>
          <a:xfrm>
            <a:off x="3457506" y="3946429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정보 수정 및 회원 탈퇴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AD1CA9-CE83-48C0-BF8F-0546D39F10B8}"/>
              </a:ext>
            </a:extLst>
          </p:cNvPr>
          <p:cNvSpPr txBox="1"/>
          <p:nvPr/>
        </p:nvSpPr>
        <p:spPr>
          <a:xfrm>
            <a:off x="3373946" y="4461464"/>
            <a:ext cx="44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en-US" altLang="ko-KR" dirty="0"/>
              <a:t>/ </a:t>
            </a:r>
            <a:r>
              <a:rPr lang="ko-KR" altLang="en-US" dirty="0"/>
              <a:t>성별 </a:t>
            </a:r>
            <a:r>
              <a:rPr lang="en-US" altLang="ko-KR" dirty="0"/>
              <a:t>/ </a:t>
            </a:r>
            <a:r>
              <a:rPr lang="ko-KR" altLang="en-US" dirty="0"/>
              <a:t>나이 </a:t>
            </a:r>
            <a:r>
              <a:rPr lang="en-US" altLang="ko-KR" dirty="0" err="1"/>
              <a:t>readOnly</a:t>
            </a:r>
            <a:r>
              <a:rPr lang="en-US" altLang="ko-KR" dirty="0"/>
              <a:t> </a:t>
            </a:r>
            <a:r>
              <a:rPr lang="ko-KR" altLang="en-US" dirty="0"/>
              <a:t>값을 제외한</a:t>
            </a:r>
            <a:endParaRPr lang="en-US" altLang="ko-KR" dirty="0"/>
          </a:p>
          <a:p>
            <a:r>
              <a:rPr lang="ko-KR" altLang="en-US" dirty="0"/>
              <a:t>비밀번호 </a:t>
            </a:r>
            <a:r>
              <a:rPr lang="en-US" altLang="ko-KR" dirty="0"/>
              <a:t>/ </a:t>
            </a:r>
            <a:r>
              <a:rPr lang="ko-KR" altLang="en-US" dirty="0"/>
              <a:t>닉네임 </a:t>
            </a:r>
            <a:r>
              <a:rPr lang="en-US" altLang="ko-KR" dirty="0"/>
              <a:t>/ </a:t>
            </a:r>
            <a:r>
              <a:rPr lang="ko-KR" altLang="en-US" dirty="0"/>
              <a:t>휴대폰 번호 수정 가능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ED5D947-CF64-495F-85CB-F5F9211ED3E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6071" y="3800747"/>
            <a:ext cx="1791072" cy="23717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F9C5581-0B53-4429-AC6A-C2E443CEBA86}"/>
              </a:ext>
            </a:extLst>
          </p:cNvPr>
          <p:cNvSpPr txBox="1"/>
          <p:nvPr/>
        </p:nvSpPr>
        <p:spPr>
          <a:xfrm>
            <a:off x="9257714" y="6228663"/>
            <a:ext cx="246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프로필 수정도 유효성검사 적용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7478F3-4B59-43FA-B6D2-EA03FBE6D012}"/>
              </a:ext>
            </a:extLst>
          </p:cNvPr>
          <p:cNvCxnSpPr>
            <a:cxnSpLocks/>
          </p:cNvCxnSpPr>
          <p:nvPr/>
        </p:nvCxnSpPr>
        <p:spPr>
          <a:xfrm>
            <a:off x="8055560" y="4718031"/>
            <a:ext cx="12646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2E4D79C-2A21-4C7F-A215-1D69E8E761B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3B2366-C488-44EB-BA1C-E91EAF15983C}"/>
              </a:ext>
            </a:extLst>
          </p:cNvPr>
          <p:cNvSpPr txBox="1"/>
          <p:nvPr/>
        </p:nvSpPr>
        <p:spPr>
          <a:xfrm>
            <a:off x="3399707" y="5182953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</a:t>
            </a:r>
            <a:r>
              <a:rPr lang="ko-KR" altLang="en-US" dirty="0" err="1"/>
              <a:t>탈퇴시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삭제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F87744-E578-4873-A2AB-2848DCD32FCE}"/>
              </a:ext>
            </a:extLst>
          </p:cNvPr>
          <p:cNvSpPr/>
          <p:nvPr/>
        </p:nvSpPr>
        <p:spPr>
          <a:xfrm>
            <a:off x="1145613" y="3972221"/>
            <a:ext cx="1371084" cy="31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A454B2-2DCE-47D0-B561-025E6907284D}"/>
              </a:ext>
            </a:extLst>
          </p:cNvPr>
          <p:cNvSpPr txBox="1"/>
          <p:nvPr/>
        </p:nvSpPr>
        <p:spPr>
          <a:xfrm>
            <a:off x="5795865" y="632099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비밀번호만</a:t>
            </a:r>
            <a:r>
              <a:rPr lang="ko-KR" altLang="en-US" dirty="0"/>
              <a:t> 변경 시 확인 알림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20958B-28BC-4E2E-811D-4BD54444B3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3700" y="5276812"/>
            <a:ext cx="2828619" cy="1035004"/>
          </a:xfrm>
          <a:prstGeom prst="rect">
            <a:avLst/>
          </a:prstGeom>
        </p:spPr>
      </p:pic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20B26603-9E13-462A-9A85-390B3EDB2A74}"/>
              </a:ext>
            </a:extLst>
          </p:cNvPr>
          <p:cNvCxnSpPr>
            <a:stCxn id="32" idx="3"/>
          </p:cNvCxnSpPr>
          <p:nvPr/>
        </p:nvCxnSpPr>
        <p:spPr>
          <a:xfrm>
            <a:off x="2516697" y="4131095"/>
            <a:ext cx="3427003" cy="1959312"/>
          </a:xfrm>
          <a:prstGeom prst="bentConnector3">
            <a:avLst>
              <a:gd name="adj1" fmla="val 1719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/>
      <p:bldP spid="37" grpId="0"/>
      <p:bldP spid="40" grpId="0"/>
      <p:bldP spid="41" grpId="0" animBg="1"/>
      <p:bldP spid="45" grpId="0" animBg="1"/>
      <p:bldP spid="46" grpId="0"/>
      <p:bldP spid="47" grpId="0"/>
      <p:bldP spid="48" grpId="0"/>
      <p:bldP spid="30" grpId="0"/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918661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 프로필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찜 목록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순위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순위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708B64-05EC-485A-AE96-66F3AC7A2B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142" y="1781209"/>
            <a:ext cx="5185182" cy="1721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2F0B95-AB53-402C-9C63-FA178D38F6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142" y="3633293"/>
            <a:ext cx="4876794" cy="14588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F6B930-9599-475F-AE12-E7D479A88AFF}"/>
              </a:ext>
            </a:extLst>
          </p:cNvPr>
          <p:cNvSpPr txBox="1"/>
          <p:nvPr/>
        </p:nvSpPr>
        <p:spPr>
          <a:xfrm>
            <a:off x="6240016" y="1781209"/>
            <a:ext cx="339708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개인의 </a:t>
            </a:r>
            <a:r>
              <a:rPr lang="ko-KR" altLang="en-US" b="1" dirty="0"/>
              <a:t>찜 목록</a:t>
            </a:r>
            <a:r>
              <a:rPr lang="ko-KR" altLang="en-US" dirty="0"/>
              <a:t>을 보여주고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회원들의 찜 목록을 반영하여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웹사이트 내 </a:t>
            </a:r>
            <a:r>
              <a:rPr lang="ko-KR" altLang="en-US" b="1" dirty="0"/>
              <a:t>인기 순위</a:t>
            </a:r>
            <a:r>
              <a:rPr lang="en-US" altLang="ko-KR" dirty="0"/>
              <a:t>, </a:t>
            </a:r>
          </a:p>
          <a:p>
            <a:endParaRPr lang="en-US" altLang="ko-KR" sz="1000" dirty="0"/>
          </a:p>
          <a:p>
            <a:r>
              <a:rPr lang="ko-KR" altLang="en-US" dirty="0"/>
              <a:t>해당 유저의 </a:t>
            </a:r>
            <a:r>
              <a:rPr lang="ko-KR" altLang="en-US" b="1" dirty="0"/>
              <a:t>연령별 순위</a:t>
            </a:r>
            <a:r>
              <a:rPr lang="ko-KR" altLang="en-US" dirty="0"/>
              <a:t>를 노출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B408BD-E06D-4114-895A-44D4BDDDB5D1}"/>
              </a:ext>
            </a:extLst>
          </p:cNvPr>
          <p:cNvSpPr txBox="1"/>
          <p:nvPr/>
        </p:nvSpPr>
        <p:spPr>
          <a:xfrm>
            <a:off x="6168008" y="3962629"/>
            <a:ext cx="52774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리스트는 일정 개수 미 충족 시 일반 형식 출력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리스트 개수 충족 시 드래그 형식의 </a:t>
            </a:r>
            <a:r>
              <a:rPr lang="ko-KR" altLang="en-US" dirty="0" err="1"/>
              <a:t>캐러셀로</a:t>
            </a:r>
            <a:r>
              <a:rPr lang="ko-KR" altLang="en-US" dirty="0"/>
              <a:t>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F0B9A8-26BF-4DD8-B3F0-F2AD897A77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AEBEEB-A185-49F5-A3FF-C833935BC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2" y="5215702"/>
            <a:ext cx="4857430" cy="15256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EE0087-52AF-48FB-9050-E5141C46C4CE}"/>
              </a:ext>
            </a:extLst>
          </p:cNvPr>
          <p:cNvSpPr/>
          <p:nvPr/>
        </p:nvSpPr>
        <p:spPr>
          <a:xfrm>
            <a:off x="593864" y="1739619"/>
            <a:ext cx="821615" cy="30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FA3F80-A018-4063-B9C8-1288EBEE2896}"/>
              </a:ext>
            </a:extLst>
          </p:cNvPr>
          <p:cNvSpPr/>
          <p:nvPr/>
        </p:nvSpPr>
        <p:spPr>
          <a:xfrm>
            <a:off x="574866" y="3571040"/>
            <a:ext cx="821615" cy="30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DA8F07-6D2D-4D40-8920-9C9B41241D8B}"/>
              </a:ext>
            </a:extLst>
          </p:cNvPr>
          <p:cNvSpPr/>
          <p:nvPr/>
        </p:nvSpPr>
        <p:spPr>
          <a:xfrm>
            <a:off x="577675" y="5177772"/>
            <a:ext cx="821615" cy="30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118997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검색 결과 리스트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08269-7AA9-4AF8-ACD4-E38955A8D2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383" y="2478492"/>
            <a:ext cx="4684296" cy="563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84485-75B9-4509-8805-C6358A1E2916}"/>
              </a:ext>
            </a:extLst>
          </p:cNvPr>
          <p:cNvSpPr txBox="1"/>
          <p:nvPr/>
        </p:nvSpPr>
        <p:spPr>
          <a:xfrm>
            <a:off x="1536764" y="3235883"/>
            <a:ext cx="29306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 </a:t>
            </a:r>
            <a:r>
              <a:rPr lang="ko-KR" altLang="en-US" dirty="0"/>
              <a:t>상단에 검색 창 구현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원하는 검색어 입력 가능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04FE9F-44F3-44EA-AC2D-18A8AC0F4656}"/>
              </a:ext>
            </a:extLst>
          </p:cNvPr>
          <p:cNvGrpSpPr/>
          <p:nvPr/>
        </p:nvGrpSpPr>
        <p:grpSpPr>
          <a:xfrm>
            <a:off x="3330049" y="4703460"/>
            <a:ext cx="5531902" cy="1609056"/>
            <a:chOff x="3210953" y="4703460"/>
            <a:chExt cx="5531902" cy="16090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915BD8-122D-4F88-A8C9-4C393923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953" y="4703460"/>
              <a:ext cx="2737621" cy="93579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BBC16D-C8F9-48E3-8377-16FE552E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4733968"/>
              <a:ext cx="2646855" cy="9019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3ECFB2-EABA-4E65-B609-FB3AE81BBEEB}"/>
                </a:ext>
              </a:extLst>
            </p:cNvPr>
            <p:cNvSpPr txBox="1"/>
            <p:nvPr/>
          </p:nvSpPr>
          <p:spPr>
            <a:xfrm>
              <a:off x="3884547" y="5943184"/>
              <a:ext cx="412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빈칸 및 앞</a:t>
              </a:r>
              <a:r>
                <a:rPr lang="en-US" altLang="ko-KR" dirty="0"/>
                <a:t>, </a:t>
              </a:r>
              <a:r>
                <a:rPr lang="ko-KR" altLang="en-US" dirty="0"/>
                <a:t>뒤 공백은 입력 시 알림 출력</a:t>
              </a:r>
              <a:endParaRPr lang="en-US" altLang="ko-KR" dirty="0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AA7453-1047-4934-A7C0-907A6B5BA2FC}"/>
              </a:ext>
            </a:extLst>
          </p:cNvPr>
          <p:cNvCxnSpPr/>
          <p:nvPr/>
        </p:nvCxnSpPr>
        <p:spPr>
          <a:xfrm>
            <a:off x="5847127" y="2822915"/>
            <a:ext cx="85567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92933CC-70E3-4AB9-85C3-0520DD73349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3977" y="1775675"/>
            <a:ext cx="4762890" cy="19754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EFBAAC-7408-4CF3-BA8C-5C6DE4EB895E}"/>
              </a:ext>
            </a:extLst>
          </p:cNvPr>
          <p:cNvSpPr txBox="1"/>
          <p:nvPr/>
        </p:nvSpPr>
        <p:spPr>
          <a:xfrm>
            <a:off x="8103128" y="3933056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값에 대한 결과 출력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A11994-5461-4716-8B70-23638BC9C1D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6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수행 경과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0983E7-5410-4056-B680-28740391212B}"/>
              </a:ext>
            </a:extLst>
          </p:cNvPr>
          <p:cNvSpPr txBox="1"/>
          <p:nvPr/>
        </p:nvSpPr>
        <p:spPr>
          <a:xfrm>
            <a:off x="676698" y="1118997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ECFB2-EABA-4E65-B609-FB3AE81BBEEB}"/>
              </a:ext>
            </a:extLst>
          </p:cNvPr>
          <p:cNvSpPr txBox="1"/>
          <p:nvPr/>
        </p:nvSpPr>
        <p:spPr>
          <a:xfrm>
            <a:off x="676699" y="4816391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결과와 연관영화의 </a:t>
            </a:r>
            <a:r>
              <a:rPr lang="en-US" altLang="ko-KR" b="1" dirty="0"/>
              <a:t>ID</a:t>
            </a:r>
            <a:r>
              <a:rPr lang="ko-KR" altLang="en-US" b="1" dirty="0"/>
              <a:t>값</a:t>
            </a:r>
            <a:r>
              <a:rPr lang="ko-KR" altLang="en-US" dirty="0"/>
              <a:t>을 대조해서 출력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4AA7453-1047-4934-A7C0-907A6B5BA2FC}"/>
              </a:ext>
            </a:extLst>
          </p:cNvPr>
          <p:cNvCxnSpPr/>
          <p:nvPr/>
        </p:nvCxnSpPr>
        <p:spPr>
          <a:xfrm>
            <a:off x="5847127" y="2682336"/>
            <a:ext cx="85567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92933CC-70E3-4AB9-85C3-0520DD7334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356" y="1694612"/>
            <a:ext cx="4762890" cy="19754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EFBAAC-7408-4CF3-BA8C-5C6DE4EB895E}"/>
              </a:ext>
            </a:extLst>
          </p:cNvPr>
          <p:cNvSpPr txBox="1"/>
          <p:nvPr/>
        </p:nvSpPr>
        <p:spPr>
          <a:xfrm>
            <a:off x="7049202" y="5742979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시 해당하는 영화와 비슷한 컨텐츠 노출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A11994-5461-4716-8B70-23638BC9C1D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BAAFA7-EF72-4203-BA3C-B9874811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3" y="1991678"/>
            <a:ext cx="5275818" cy="2445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752F1E-785C-4E64-BEAC-608B6904A153}"/>
              </a:ext>
            </a:extLst>
          </p:cNvPr>
          <p:cNvSpPr/>
          <p:nvPr/>
        </p:nvSpPr>
        <p:spPr>
          <a:xfrm>
            <a:off x="593864" y="4019609"/>
            <a:ext cx="4819240" cy="30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599D42-BC60-4934-BD1A-3A8805BF379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218624" y="4288014"/>
            <a:ext cx="0" cy="437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39C951-6AF1-4121-BF4E-3612B659E167}"/>
              </a:ext>
            </a:extLst>
          </p:cNvPr>
          <p:cNvCxnSpPr>
            <a:cxnSpLocks/>
          </p:cNvCxnSpPr>
          <p:nvPr/>
        </p:nvCxnSpPr>
        <p:spPr>
          <a:xfrm>
            <a:off x="9275564" y="3780529"/>
            <a:ext cx="0" cy="239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92BA80-B5E8-46AA-879F-123EE30C475C}"/>
              </a:ext>
            </a:extLst>
          </p:cNvPr>
          <p:cNvSpPr/>
          <p:nvPr/>
        </p:nvSpPr>
        <p:spPr>
          <a:xfrm>
            <a:off x="1930592" y="4052220"/>
            <a:ext cx="576064" cy="2357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7EF21-4975-43EB-9625-B5285DF80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760" y="4130078"/>
            <a:ext cx="4679486" cy="14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728204"/>
            <a:ext cx="328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774370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팀 구성 및 역할</a:t>
            </a:r>
            <a:endParaRPr lang="en-US" altLang="ko-KR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32998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2440461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일정표</a:t>
            </a:r>
            <a:endParaRPr lang="en-US" altLang="ko-KR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3017512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3106552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en-US" altLang="ko-KR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48798-8B49-4BAF-A802-4E9026B776E7}"/>
              </a:ext>
            </a:extLst>
          </p:cNvPr>
          <p:cNvSpPr txBox="1"/>
          <p:nvPr/>
        </p:nvSpPr>
        <p:spPr>
          <a:xfrm>
            <a:off x="1405053" y="37050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3FEA2D-B056-47B5-8D3B-C6589918B934}"/>
              </a:ext>
            </a:extLst>
          </p:cNvPr>
          <p:cNvSpPr txBox="1"/>
          <p:nvPr/>
        </p:nvSpPr>
        <p:spPr>
          <a:xfrm>
            <a:off x="2740333" y="377264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경과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FF0CC-E67B-4E56-B884-778C37FA6A2C}"/>
              </a:ext>
            </a:extLst>
          </p:cNvPr>
          <p:cNvSpPr txBox="1"/>
          <p:nvPr/>
        </p:nvSpPr>
        <p:spPr>
          <a:xfrm>
            <a:off x="1405053" y="43925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9CD1F8-C7F9-4B14-B89C-0C1B396FED76}"/>
              </a:ext>
            </a:extLst>
          </p:cNvPr>
          <p:cNvSpPr txBox="1"/>
          <p:nvPr/>
        </p:nvSpPr>
        <p:spPr>
          <a:xfrm>
            <a:off x="2740333" y="443873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B7F13-83D3-4A66-88A3-CDB0804AB3DC}"/>
              </a:ext>
            </a:extLst>
          </p:cNvPr>
          <p:cNvSpPr txBox="1"/>
          <p:nvPr/>
        </p:nvSpPr>
        <p:spPr>
          <a:xfrm>
            <a:off x="1405053" y="50339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51441-045E-4BC8-AB81-7059D2959AAE}"/>
              </a:ext>
            </a:extLst>
          </p:cNvPr>
          <p:cNvSpPr txBox="1"/>
          <p:nvPr/>
        </p:nvSpPr>
        <p:spPr>
          <a:xfrm>
            <a:off x="2740333" y="508009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자체 평가 의견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7F466-B6A0-4BA6-9E24-4CA7374FA4A4}"/>
              </a:ext>
            </a:extLst>
          </p:cNvPr>
          <p:cNvSpPr txBox="1"/>
          <p:nvPr/>
        </p:nvSpPr>
        <p:spPr>
          <a:xfrm>
            <a:off x="1405053" y="57214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AA1F2-A4C8-437C-975F-0E2221B8FB1C}"/>
              </a:ext>
            </a:extLst>
          </p:cNvPr>
          <p:cNvSpPr txBox="1"/>
          <p:nvPr/>
        </p:nvSpPr>
        <p:spPr>
          <a:xfrm>
            <a:off x="2740333" y="5767626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6662" y="482342"/>
            <a:ext cx="663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5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 영상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907D30-49C4-433B-8B44-739C793988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6C62B-CB49-4231-89A3-1808F6E974DC}"/>
              </a:ext>
            </a:extLst>
          </p:cNvPr>
          <p:cNvSpPr txBox="1"/>
          <p:nvPr/>
        </p:nvSpPr>
        <p:spPr>
          <a:xfrm>
            <a:off x="4702028" y="3228945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동영상 별도 첨부</a:t>
            </a:r>
          </a:p>
        </p:txBody>
      </p:sp>
    </p:spTree>
    <p:extLst>
      <p:ext uri="{BB962C8B-B14F-4D97-AF65-F5344CB8AC3E}">
        <p14:creationId xmlns:p14="http://schemas.microsoft.com/office/powerpoint/2010/main" val="41556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6662" y="482342"/>
            <a:ext cx="663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6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자체 평가 의견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99FC9-50B8-410E-9862-E30339947663}"/>
              </a:ext>
            </a:extLst>
          </p:cNvPr>
          <p:cNvSpPr txBox="1"/>
          <p:nvPr/>
        </p:nvSpPr>
        <p:spPr>
          <a:xfrm>
            <a:off x="656662" y="3603041"/>
            <a:ext cx="96920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최초에 기획했던 내용과 원하는 요소를 구현 시킬 수 있었습니다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의사소통 및 역할 분담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(Git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협업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원활하게 진행됐습니다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구현에 중점을 두다 보니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유틸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디자인 요소가 비교적 미흡했던 것 같습니다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5A1FB8-591B-4F58-9144-FFB63DD6035C}"/>
              </a:ext>
            </a:extLst>
          </p:cNvPr>
          <p:cNvSpPr/>
          <p:nvPr/>
        </p:nvSpPr>
        <p:spPr>
          <a:xfrm>
            <a:off x="4052232" y="1433800"/>
            <a:ext cx="5363941" cy="1748490"/>
          </a:xfrm>
          <a:prstGeom prst="roundRect">
            <a:avLst>
              <a:gd name="adj" fmla="val 689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" algn="ctr" rotWithShape="0">
              <a:srgbClr val="3378C8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사전에 기획했던 내용과 요소들을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내에 구현할 수 있었다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완성도</a:t>
            </a:r>
            <a:r>
              <a:rPr lang="en-US" altLang="ko-KR" dirty="0">
                <a:solidFill>
                  <a:schemeClr val="tx1"/>
                </a:solidFill>
              </a:rPr>
              <a:t>(8</a:t>
            </a:r>
            <a:r>
              <a:rPr lang="ko-KR" altLang="en-US" dirty="0">
                <a:solidFill>
                  <a:schemeClr val="tx1"/>
                </a:solidFill>
              </a:rPr>
              <a:t>점</a:t>
            </a:r>
            <a:r>
              <a:rPr lang="en-US" altLang="ko-KR" dirty="0">
                <a:solidFill>
                  <a:schemeClr val="tx1"/>
                </a:solidFill>
              </a:rPr>
              <a:t>/10</a:t>
            </a:r>
            <a:r>
              <a:rPr lang="ko-KR" altLang="en-US" dirty="0">
                <a:solidFill>
                  <a:schemeClr val="tx1"/>
                </a:solidFill>
              </a:rPr>
              <a:t>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00F6AC-CD12-4324-AC9E-55AB51FBB187}"/>
              </a:ext>
            </a:extLst>
          </p:cNvPr>
          <p:cNvSpPr/>
          <p:nvPr/>
        </p:nvSpPr>
        <p:spPr>
          <a:xfrm rot="5400000">
            <a:off x="6687309" y="-739273"/>
            <a:ext cx="93786" cy="44399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D8D1B-F469-4165-9E54-42DDA58ACB2D}"/>
              </a:ext>
            </a:extLst>
          </p:cNvPr>
          <p:cNvSpPr txBox="1"/>
          <p:nvPr/>
        </p:nvSpPr>
        <p:spPr>
          <a:xfrm>
            <a:off x="676698" y="1118997"/>
            <a:ext cx="7334788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결과물 평가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완성도 평가 및 아쉬운 점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907D30-49C4-433B-8B44-739C793988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6662" y="482342"/>
            <a:ext cx="663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7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ED815-ADE3-4476-AC00-31218F10987E}"/>
              </a:ext>
            </a:extLst>
          </p:cNvPr>
          <p:cNvSpPr/>
          <p:nvPr/>
        </p:nvSpPr>
        <p:spPr>
          <a:xfrm>
            <a:off x="936951" y="1934963"/>
            <a:ext cx="2813589" cy="799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0470DE-6A30-4FB1-BC55-B138B504AF48}"/>
              </a:ext>
            </a:extLst>
          </p:cNvPr>
          <p:cNvSpPr/>
          <p:nvPr/>
        </p:nvSpPr>
        <p:spPr>
          <a:xfrm>
            <a:off x="936951" y="2548278"/>
            <a:ext cx="2813589" cy="3844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ACAE7-075E-489F-A226-2803DAF13BC0}"/>
              </a:ext>
            </a:extLst>
          </p:cNvPr>
          <p:cNvSpPr txBox="1"/>
          <p:nvPr/>
        </p:nvSpPr>
        <p:spPr>
          <a:xfrm>
            <a:off x="1825911" y="2056955"/>
            <a:ext cx="10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이규선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DA6A3-EB32-4623-A2A8-5E8A4985CBCD}"/>
              </a:ext>
            </a:extLst>
          </p:cNvPr>
          <p:cNvSpPr txBox="1"/>
          <p:nvPr/>
        </p:nvSpPr>
        <p:spPr>
          <a:xfrm>
            <a:off x="1056300" y="2689368"/>
            <a:ext cx="25677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강의 시간에 배웠던 것들을 스스로 활용해 보고 새로운 기능들을 직접 구현해보면서 흥미를 느낄 수 있었고 조금이라도 코드에 대한 이해도가 생긴 것 같아 만족스러웠습니다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ko-KR" altLang="en-US" sz="1300" dirty="0"/>
              <a:t>조원들과 조율하고 소통하면서 내가 아는 부분과 모르는 부분에 대해서 더욱 이해할 수 있게 되었고</a:t>
            </a:r>
            <a:r>
              <a:rPr lang="en-US" altLang="ko-KR" sz="1300" dirty="0"/>
              <a:t>, </a:t>
            </a:r>
            <a:r>
              <a:rPr lang="ko-KR" altLang="en-US" sz="1300" dirty="0"/>
              <a:t>조원들과의 친밀감도 형성되었던 것 같습니다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아쉬운 점이라면 기능 구현에 너무 중점을 둔 나머지 </a:t>
            </a:r>
            <a:r>
              <a:rPr lang="ko-KR" altLang="en-US" sz="1300" dirty="0" err="1"/>
              <a:t>유틸적</a:t>
            </a:r>
            <a:r>
              <a:rPr lang="ko-KR" altLang="en-US" sz="1300" dirty="0"/>
              <a:t> 요소나 디자인 동적 요소에 대해서는 다소 미흡하게 대처한 것 같습니다</a:t>
            </a:r>
            <a:r>
              <a:rPr lang="en-US" altLang="ko-KR" sz="13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9EB8C-BF06-4437-80C0-5F50BFC270E3}"/>
              </a:ext>
            </a:extLst>
          </p:cNvPr>
          <p:cNvSpPr/>
          <p:nvPr/>
        </p:nvSpPr>
        <p:spPr>
          <a:xfrm>
            <a:off x="4767179" y="1934963"/>
            <a:ext cx="2813589" cy="799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68A0BB-5ECB-4120-AD5E-4D85AB005EB3}"/>
              </a:ext>
            </a:extLst>
          </p:cNvPr>
          <p:cNvSpPr/>
          <p:nvPr/>
        </p:nvSpPr>
        <p:spPr>
          <a:xfrm>
            <a:off x="4767179" y="2548280"/>
            <a:ext cx="2813589" cy="3834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77845-49AD-4B57-8786-BBBEB2FEE5B2}"/>
              </a:ext>
            </a:extLst>
          </p:cNvPr>
          <p:cNvSpPr txBox="1"/>
          <p:nvPr/>
        </p:nvSpPr>
        <p:spPr>
          <a:xfrm>
            <a:off x="5578182" y="2056955"/>
            <a:ext cx="103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김정현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E6299B-9FD9-4000-B99B-962F3BB97248}"/>
              </a:ext>
            </a:extLst>
          </p:cNvPr>
          <p:cNvSpPr/>
          <p:nvPr/>
        </p:nvSpPr>
        <p:spPr>
          <a:xfrm>
            <a:off x="8597407" y="1934963"/>
            <a:ext cx="2813589" cy="799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26E579-3E04-41A1-BD99-B8BE51561768}"/>
              </a:ext>
            </a:extLst>
          </p:cNvPr>
          <p:cNvSpPr/>
          <p:nvPr/>
        </p:nvSpPr>
        <p:spPr>
          <a:xfrm>
            <a:off x="8597407" y="2548278"/>
            <a:ext cx="2813589" cy="383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977C3E-B284-4B2F-9A67-D2269664F42C}"/>
              </a:ext>
            </a:extLst>
          </p:cNvPr>
          <p:cNvSpPr txBox="1"/>
          <p:nvPr/>
        </p:nvSpPr>
        <p:spPr>
          <a:xfrm>
            <a:off x="8961882" y="2056955"/>
            <a:ext cx="208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장진언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BDC4FF-1DBB-4642-8CCA-A989AB4A2598}"/>
              </a:ext>
            </a:extLst>
          </p:cNvPr>
          <p:cNvSpPr txBox="1"/>
          <p:nvPr/>
        </p:nvSpPr>
        <p:spPr>
          <a:xfrm>
            <a:off x="8748453" y="2734347"/>
            <a:ext cx="25065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처음 시작할 때는 어떻게 해야 할지 막막하기만 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하지만 진행하다 보니 강의 시간에 배운 내용들이 점차 이해가 되는 것 같아서 좋았습니다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 err="1"/>
              <a:t>useEffect</a:t>
            </a:r>
            <a:r>
              <a:rPr lang="ko-KR" altLang="en-US" sz="1300" dirty="0"/>
              <a:t>를 사용해서 도메인 유효성 검사하는 법을 배웠는데</a:t>
            </a:r>
            <a:r>
              <a:rPr lang="en-US" altLang="ko-KR" sz="1300" dirty="0"/>
              <a:t>, </a:t>
            </a:r>
            <a:r>
              <a:rPr lang="ko-KR" altLang="en-US" sz="1300" dirty="0"/>
              <a:t>이 방법은 </a:t>
            </a:r>
            <a:r>
              <a:rPr lang="en-US" altLang="ko-KR" sz="1300" dirty="0"/>
              <a:t>0.1</a:t>
            </a:r>
            <a:r>
              <a:rPr lang="ko-KR" altLang="en-US" sz="1300" dirty="0"/>
              <a:t>초라도 </a:t>
            </a:r>
            <a:r>
              <a:rPr lang="ko-KR" altLang="en-US" sz="1300" dirty="0" err="1"/>
              <a:t>렌더링</a:t>
            </a:r>
            <a:r>
              <a:rPr lang="ko-KR" altLang="en-US" sz="1300" dirty="0"/>
              <a:t> 된 후에야 페이지 접근을 막을 수 있어서 </a:t>
            </a:r>
            <a:r>
              <a:rPr lang="en-US" altLang="ko-KR" sz="1300" dirty="0" err="1"/>
              <a:t>privateRoute</a:t>
            </a:r>
            <a:r>
              <a:rPr lang="ko-KR" altLang="en-US" sz="1300" dirty="0"/>
              <a:t>를 적용시켜 봤습니다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처음에는 어려워서 애를 먹었지만 계속해서 공부하고 시도해 본 끝에</a:t>
            </a:r>
            <a:r>
              <a:rPr lang="en-US" altLang="ko-KR" sz="1300" dirty="0"/>
              <a:t>, </a:t>
            </a:r>
            <a:r>
              <a:rPr lang="ko-KR" altLang="en-US" sz="1300" dirty="0"/>
              <a:t>성공적으로 적용할 수 있어 큰 성취감을 느꼈습니다</a:t>
            </a:r>
            <a:r>
              <a:rPr lang="en-US" altLang="ko-KR" sz="13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06F2A-EB25-451A-8DA3-1C98FC0B26E0}"/>
              </a:ext>
            </a:extLst>
          </p:cNvPr>
          <p:cNvSpPr txBox="1"/>
          <p:nvPr/>
        </p:nvSpPr>
        <p:spPr>
          <a:xfrm>
            <a:off x="4897986" y="2734346"/>
            <a:ext cx="25499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강의시간 때 배운 기능들을 직접 구현할 수 있어서 유익했고</a:t>
            </a:r>
          </a:p>
          <a:p>
            <a:r>
              <a:rPr lang="en-US" altLang="ko-KR" sz="1300" dirty="0" err="1"/>
              <a:t>Github</a:t>
            </a:r>
            <a:r>
              <a:rPr lang="ko-KR" altLang="en-US" sz="1300" dirty="0"/>
              <a:t>을 통해 협업하고 서로 도와가면서 작업해서 성공적으로 결과물이 나온 것 같습니다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검색 결과의 연관 영화도 검색 값의 유사한 값을 </a:t>
            </a:r>
            <a:r>
              <a:rPr lang="en-US" altLang="ko-KR" sz="1300" dirty="0"/>
              <a:t>API</a:t>
            </a:r>
            <a:r>
              <a:rPr lang="ko-KR" altLang="en-US" sz="1300" dirty="0"/>
              <a:t>에서 가져오는 거라 검색 결과의 </a:t>
            </a:r>
            <a:r>
              <a:rPr lang="en-US" altLang="ko-KR" sz="1300" dirty="0"/>
              <a:t>ID </a:t>
            </a:r>
            <a:r>
              <a:rPr lang="ko-KR" altLang="en-US" sz="1300" dirty="0"/>
              <a:t>값과 어떤 연관성이 있는지 모르는 부분이 아쉬웠습니다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  <a:p>
            <a:r>
              <a:rPr lang="ko-KR" altLang="en-US" sz="1300" dirty="0"/>
              <a:t>가져온 </a:t>
            </a:r>
            <a:r>
              <a:rPr lang="en-US" altLang="ko-KR" sz="1300" dirty="0"/>
              <a:t>API </a:t>
            </a:r>
            <a:r>
              <a:rPr lang="ko-KR" altLang="en-US" sz="1300" dirty="0"/>
              <a:t>데이터를 직접 가공해서 우리 웹사이트만의</a:t>
            </a:r>
          </a:p>
          <a:p>
            <a:r>
              <a:rPr lang="ko-KR" altLang="en-US" sz="1300" dirty="0"/>
              <a:t>연관성을 만들어서 리스트로 구성했으면 좋았을 것 같습니다</a:t>
            </a:r>
            <a:r>
              <a:rPr lang="en-US" altLang="ko-KR" sz="1300" dirty="0"/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4E4AA3-0936-44D6-AFB9-1BEB48E9BA0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1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735851" y="48234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END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10F74A-6CF7-42F0-B9F0-B6AFE45D36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pic>
        <p:nvPicPr>
          <p:cNvPr id="1026" name="Picture 2" descr="Thank You 이미지 – 찾아보기 312,265 스톡 사진, 벡터 및 비디오 | Adobe Stock">
            <a:extLst>
              <a:ext uri="{FF2B5EF4-FFF2-40B4-BE49-F238E27FC236}">
                <a16:creationId xmlns:a16="http://schemas.microsoft.com/office/drawing/2014/main" id="{C38B597A-BE7B-491C-8837-EE6E3882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16" y="1714499"/>
            <a:ext cx="8725968" cy="371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93678"/>
              </p:ext>
            </p:extLst>
          </p:nvPr>
        </p:nvGraphicFramePr>
        <p:xfrm>
          <a:off x="495300" y="2098837"/>
          <a:ext cx="11057364" cy="311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8190882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역할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이규선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조장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디자인 및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 / CSS,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캐러셀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슬라이드 기능 구현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유틸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기능 구현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김정현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JSX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구축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데이터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유저 기능 구현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도메인 유효성 검사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모달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창 구현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장진언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조원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멤버 및 유저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 유효성 검사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패스워드 암호화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팀 구성 및 업무분장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68608E-57CE-4DDA-8781-F63AB516F6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Group 127">
            <a:extLst>
              <a:ext uri="{FF2B5EF4-FFF2-40B4-BE49-F238E27FC236}">
                <a16:creationId xmlns:a16="http://schemas.microsoft.com/office/drawing/2014/main" id="{C31BE474-B60F-4C8A-80D0-93F5DE021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592310"/>
              </p:ext>
            </p:extLst>
          </p:nvPr>
        </p:nvGraphicFramePr>
        <p:xfrm>
          <a:off x="273034" y="1347918"/>
          <a:ext cx="11723218" cy="5337556"/>
        </p:xfrm>
        <a:graphic>
          <a:graphicData uri="http://schemas.openxmlformats.org/drawingml/2006/table">
            <a:tbl>
              <a:tblPr/>
              <a:tblGrid>
                <a:gridCol w="2419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4265939543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1466267324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3473410507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3874036084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469897198"/>
                    </a:ext>
                  </a:extLst>
                </a:gridCol>
                <a:gridCol w="664571">
                  <a:extLst>
                    <a:ext uri="{9D8B030D-6E8A-4147-A177-3AD203B41FA5}">
                      <a16:colId xmlns:a16="http://schemas.microsoft.com/office/drawing/2014/main" val="2749078044"/>
                    </a:ext>
                  </a:extLst>
                </a:gridCol>
              </a:tblGrid>
              <a:tr h="2951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총 기간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7/10 – 7/23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4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기획안 작성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HTML/CSS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디자인 작업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더미 데이터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 데이터베이스 구축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및 도메인 유효성 검사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캐러셀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슬라이드 작업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모달창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 구현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마이페이지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찜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랭킹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39792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검색 기능 구현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966116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점검 및 오류 수정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22234"/>
                  </a:ext>
                </a:extLst>
              </a:tr>
              <a:tr h="458401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준비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137469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일정표</a:t>
            </a:r>
          </a:p>
        </p:txBody>
      </p:sp>
      <p:sp>
        <p:nvSpPr>
          <p:cNvPr id="38" name="모서리가 둥근 직사각형 1">
            <a:extLst>
              <a:ext uri="{FF2B5EF4-FFF2-40B4-BE49-F238E27FC236}">
                <a16:creationId xmlns:a16="http://schemas.microsoft.com/office/drawing/2014/main" id="{144AD019-99A0-478F-86D6-F95A42324D6D}"/>
              </a:ext>
            </a:extLst>
          </p:cNvPr>
          <p:cNvSpPr/>
          <p:nvPr/>
        </p:nvSpPr>
        <p:spPr>
          <a:xfrm>
            <a:off x="2763449" y="1782118"/>
            <a:ext cx="1230581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모서리가 둥근 직사각형 1">
            <a:extLst>
              <a:ext uri="{FF2B5EF4-FFF2-40B4-BE49-F238E27FC236}">
                <a16:creationId xmlns:a16="http://schemas.microsoft.com/office/drawing/2014/main" id="{F5BBED9B-02D9-4885-AFCF-EBB4CCCAECEB}"/>
              </a:ext>
            </a:extLst>
          </p:cNvPr>
          <p:cNvSpPr/>
          <p:nvPr/>
        </p:nvSpPr>
        <p:spPr>
          <a:xfrm>
            <a:off x="3378739" y="2216318"/>
            <a:ext cx="4617948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모서리가 둥근 직사각형 1">
            <a:extLst>
              <a:ext uri="{FF2B5EF4-FFF2-40B4-BE49-F238E27FC236}">
                <a16:creationId xmlns:a16="http://schemas.microsoft.com/office/drawing/2014/main" id="{895C69C5-18FD-464D-9849-C97BFFEA95D0}"/>
              </a:ext>
            </a:extLst>
          </p:cNvPr>
          <p:cNvSpPr/>
          <p:nvPr/>
        </p:nvSpPr>
        <p:spPr>
          <a:xfrm>
            <a:off x="3378739" y="3128070"/>
            <a:ext cx="3927835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모서리가 둥근 직사각형 1">
            <a:extLst>
              <a:ext uri="{FF2B5EF4-FFF2-40B4-BE49-F238E27FC236}">
                <a16:creationId xmlns:a16="http://schemas.microsoft.com/office/drawing/2014/main" id="{3B838641-7BDD-463D-B0E0-FAB26EDAF74E}"/>
              </a:ext>
            </a:extLst>
          </p:cNvPr>
          <p:cNvSpPr/>
          <p:nvPr/>
        </p:nvSpPr>
        <p:spPr>
          <a:xfrm>
            <a:off x="3378739" y="2642139"/>
            <a:ext cx="3927835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모서리가 둥근 직사각형 1">
            <a:extLst>
              <a:ext uri="{FF2B5EF4-FFF2-40B4-BE49-F238E27FC236}">
                <a16:creationId xmlns:a16="http://schemas.microsoft.com/office/drawing/2014/main" id="{D90944AD-44C1-4DB1-BF32-54A0BB11923F}"/>
              </a:ext>
            </a:extLst>
          </p:cNvPr>
          <p:cNvSpPr/>
          <p:nvPr/>
        </p:nvSpPr>
        <p:spPr>
          <a:xfrm>
            <a:off x="6061553" y="3579497"/>
            <a:ext cx="1230581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모서리가 둥근 직사각형 1">
            <a:extLst>
              <a:ext uri="{FF2B5EF4-FFF2-40B4-BE49-F238E27FC236}">
                <a16:creationId xmlns:a16="http://schemas.microsoft.com/office/drawing/2014/main" id="{23C1328B-D156-460C-8B6C-4FD64807774E}"/>
              </a:ext>
            </a:extLst>
          </p:cNvPr>
          <p:cNvSpPr/>
          <p:nvPr/>
        </p:nvSpPr>
        <p:spPr>
          <a:xfrm>
            <a:off x="5374257" y="4062961"/>
            <a:ext cx="2622430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모서리가 둥근 직사각형 1">
            <a:extLst>
              <a:ext uri="{FF2B5EF4-FFF2-40B4-BE49-F238E27FC236}">
                <a16:creationId xmlns:a16="http://schemas.microsoft.com/office/drawing/2014/main" id="{11CDA493-2939-482D-9A17-42838CBD39B9}"/>
              </a:ext>
            </a:extLst>
          </p:cNvPr>
          <p:cNvSpPr/>
          <p:nvPr/>
        </p:nvSpPr>
        <p:spPr>
          <a:xfrm>
            <a:off x="5374257" y="4514388"/>
            <a:ext cx="2622430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모서리가 둥근 직사각형 1">
            <a:extLst>
              <a:ext uri="{FF2B5EF4-FFF2-40B4-BE49-F238E27FC236}">
                <a16:creationId xmlns:a16="http://schemas.microsoft.com/office/drawing/2014/main" id="{3F10220C-19AA-4D2B-86C4-061FC7EE64BC}"/>
              </a:ext>
            </a:extLst>
          </p:cNvPr>
          <p:cNvSpPr/>
          <p:nvPr/>
        </p:nvSpPr>
        <p:spPr>
          <a:xfrm>
            <a:off x="6044301" y="4965815"/>
            <a:ext cx="2622430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모서리가 둥근 직사각형 1">
            <a:extLst>
              <a:ext uri="{FF2B5EF4-FFF2-40B4-BE49-F238E27FC236}">
                <a16:creationId xmlns:a16="http://schemas.microsoft.com/office/drawing/2014/main" id="{53E44E61-7EAC-4149-A206-E0032651FF72}"/>
              </a:ext>
            </a:extLst>
          </p:cNvPr>
          <p:cNvSpPr/>
          <p:nvPr/>
        </p:nvSpPr>
        <p:spPr>
          <a:xfrm>
            <a:off x="6052927" y="5426140"/>
            <a:ext cx="1935134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모서리가 둥근 직사각형 1">
            <a:extLst>
              <a:ext uri="{FF2B5EF4-FFF2-40B4-BE49-F238E27FC236}">
                <a16:creationId xmlns:a16="http://schemas.microsoft.com/office/drawing/2014/main" id="{6688F512-2061-4874-A58D-1E34F9BAB7E8}"/>
              </a:ext>
            </a:extLst>
          </p:cNvPr>
          <p:cNvSpPr/>
          <p:nvPr/>
        </p:nvSpPr>
        <p:spPr>
          <a:xfrm>
            <a:off x="7355516" y="5886465"/>
            <a:ext cx="3936461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모서리가 둥근 직사각형 1">
            <a:extLst>
              <a:ext uri="{FF2B5EF4-FFF2-40B4-BE49-F238E27FC236}">
                <a16:creationId xmlns:a16="http://schemas.microsoft.com/office/drawing/2014/main" id="{43237C57-017B-4925-B543-56E196372355}"/>
              </a:ext>
            </a:extLst>
          </p:cNvPr>
          <p:cNvSpPr/>
          <p:nvPr/>
        </p:nvSpPr>
        <p:spPr>
          <a:xfrm>
            <a:off x="10026614" y="6343049"/>
            <a:ext cx="1935134" cy="237948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4162E29-DF68-44F9-8EBE-E10D517B18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5262095" y="433745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영화산업 침체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932587" y="4337456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B4C8B-4DCC-426E-95FB-26092E30A0BF}"/>
              </a:ext>
            </a:extLst>
          </p:cNvPr>
          <p:cNvSpPr txBox="1"/>
          <p:nvPr/>
        </p:nvSpPr>
        <p:spPr>
          <a:xfrm>
            <a:off x="676698" y="1073460"/>
            <a:ext cx="7032785" cy="161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모달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창 이미지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캐러셀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OTT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벤치마킹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텐츠 목록 표시 및 원하는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컨텐츠 보관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순위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D96E0-C321-4B63-BA4A-866093E063CC}"/>
              </a:ext>
            </a:extLst>
          </p:cNvPr>
          <p:cNvSpPr txBox="1"/>
          <p:nvPr/>
        </p:nvSpPr>
        <p:spPr>
          <a:xfrm>
            <a:off x="676698" y="2932598"/>
            <a:ext cx="10967221" cy="1969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선정의도</a:t>
            </a:r>
            <a:endParaRPr lang="en-US" altLang="ko-KR" sz="2000" b="1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1100" b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최근 </a:t>
            </a:r>
            <a:r>
              <a:rPr lang="en-US" altLang="ko-KR" dirty="0"/>
              <a:t>OTT </a:t>
            </a:r>
            <a:r>
              <a:rPr lang="ko-KR" altLang="en-US" dirty="0"/>
              <a:t>플랫폼이 급성장하고 있는 가운데</a:t>
            </a:r>
            <a:r>
              <a:rPr lang="en-US" altLang="ko-KR" dirty="0"/>
              <a:t>, </a:t>
            </a:r>
            <a:r>
              <a:rPr lang="ko-KR" altLang="en-US" dirty="0"/>
              <a:t>사용자들이 직관적이고 매력적인 인터페이스를 통해 원하는 컨텐츠를 쉽게 찾을 수 있도록 하여 </a:t>
            </a:r>
            <a:r>
              <a:rPr lang="ko-KR" altLang="en-US" b="1" dirty="0" err="1"/>
              <a:t>넷플릭스</a:t>
            </a:r>
            <a:r>
              <a:rPr lang="ko-KR" altLang="en-US" dirty="0" err="1"/>
              <a:t>와</a:t>
            </a:r>
            <a:r>
              <a:rPr lang="ko-KR" altLang="en-US" dirty="0"/>
              <a:t> 같은 주요 플랫폼의 기능을 모델로 삼아 사용자가 보다 </a:t>
            </a:r>
            <a:r>
              <a:rPr lang="ko-KR" altLang="en-US" b="1" dirty="0"/>
              <a:t>컨텐츠를 쉽게 접근할 수 있는 환경</a:t>
            </a:r>
            <a:r>
              <a:rPr lang="ko-KR" altLang="en-US" dirty="0"/>
              <a:t>과 </a:t>
            </a:r>
            <a:r>
              <a:rPr lang="ko-KR" altLang="en-US" b="1" dirty="0"/>
              <a:t>직접 원하는 목록</a:t>
            </a:r>
            <a:r>
              <a:rPr lang="ko-KR" altLang="en-US" dirty="0"/>
              <a:t>을 선택할 수 있고</a:t>
            </a:r>
            <a:r>
              <a:rPr lang="en-US" altLang="ko-KR" dirty="0"/>
              <a:t>, </a:t>
            </a:r>
            <a:r>
              <a:rPr lang="ko-KR" altLang="en-US" b="1" dirty="0"/>
              <a:t>최근 트렌드 순위</a:t>
            </a:r>
            <a:r>
              <a:rPr lang="ko-KR" altLang="en-US" dirty="0"/>
              <a:t>와 </a:t>
            </a:r>
            <a:r>
              <a:rPr lang="ko-KR" altLang="en-US" b="1" dirty="0"/>
              <a:t>본인 연령대의 순위</a:t>
            </a:r>
            <a:r>
              <a:rPr lang="ko-KR" altLang="en-US" dirty="0"/>
              <a:t>를 노출시켜 사용자의 </a:t>
            </a:r>
            <a:r>
              <a:rPr lang="ko-KR" altLang="en-US" b="1" dirty="0"/>
              <a:t>맞춤형 경험</a:t>
            </a:r>
            <a:r>
              <a:rPr lang="ko-KR" altLang="en-US" dirty="0"/>
              <a:t>을 제공합니다</a:t>
            </a:r>
            <a:r>
              <a:rPr lang="en-US" altLang="ko-KR" dirty="0"/>
              <a:t>.</a:t>
            </a:r>
            <a:endParaRPr lang="en-US" altLang="ko-KR" sz="2000" b="1" dirty="0"/>
          </a:p>
        </p:txBody>
      </p:sp>
      <p:pic>
        <p:nvPicPr>
          <p:cNvPr id="1028" name="Picture 4" descr="SPRi - 소프트웨어정책연구소">
            <a:extLst>
              <a:ext uri="{FF2B5EF4-FFF2-40B4-BE49-F238E27FC236}">
                <a16:creationId xmlns:a16="http://schemas.microsoft.com/office/drawing/2014/main" id="{9671279F-6820-45D8-9BDF-1DF3583C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53136"/>
            <a:ext cx="5385428" cy="20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BD8ACF-9B53-4429-AC2F-A712B6C706C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5262095" y="433745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영화산업 침체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932587" y="4337456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B4C8B-4DCC-426E-95FB-26092E30A0BF}"/>
              </a:ext>
            </a:extLst>
          </p:cNvPr>
          <p:cNvSpPr txBox="1"/>
          <p:nvPr/>
        </p:nvSpPr>
        <p:spPr>
          <a:xfrm>
            <a:off x="676698" y="1363180"/>
            <a:ext cx="7032785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 내용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4AB021-DEB6-4C6C-B3BD-9332758A26E5}"/>
              </a:ext>
            </a:extLst>
          </p:cNvPr>
          <p:cNvSpPr/>
          <p:nvPr/>
        </p:nvSpPr>
        <p:spPr>
          <a:xfrm>
            <a:off x="1097466" y="1934963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10F2E-D9E2-47A2-9590-D6BFE0EE10C3}"/>
              </a:ext>
            </a:extLst>
          </p:cNvPr>
          <p:cNvSpPr/>
          <p:nvPr/>
        </p:nvSpPr>
        <p:spPr>
          <a:xfrm>
            <a:off x="1097466" y="2548280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6A06E-B776-40A6-A4E2-FD6ABF9BF061}"/>
              </a:ext>
            </a:extLst>
          </p:cNvPr>
          <p:cNvSpPr txBox="1"/>
          <p:nvPr/>
        </p:nvSpPr>
        <p:spPr>
          <a:xfrm>
            <a:off x="1776702" y="2056956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HOME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629E2-B151-4997-B1A5-73DF1587799E}"/>
              </a:ext>
            </a:extLst>
          </p:cNvPr>
          <p:cNvSpPr txBox="1"/>
          <p:nvPr/>
        </p:nvSpPr>
        <p:spPr>
          <a:xfrm>
            <a:off x="1216815" y="2791148"/>
            <a:ext cx="169790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시작하기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로그인 </a:t>
            </a:r>
            <a:r>
              <a:rPr lang="en-US" altLang="ko-KR" sz="1300" dirty="0"/>
              <a:t>/ </a:t>
            </a:r>
            <a:r>
              <a:rPr lang="ko-KR" altLang="en-US" sz="1300" dirty="0"/>
              <a:t>회원가입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로그인 시 </a:t>
            </a:r>
            <a:r>
              <a:rPr lang="en-US" altLang="ko-KR" sz="1300" dirty="0"/>
              <a:t>(</a:t>
            </a:r>
            <a:r>
              <a:rPr lang="ko-KR" altLang="en-US" sz="1300" dirty="0"/>
              <a:t>로그아웃</a:t>
            </a:r>
            <a:r>
              <a:rPr lang="en-US" altLang="ko-KR" sz="1300" dirty="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A46D0E-DFA6-4198-908E-16F8A2FC6EA9}"/>
              </a:ext>
            </a:extLst>
          </p:cNvPr>
          <p:cNvSpPr/>
          <p:nvPr/>
        </p:nvSpPr>
        <p:spPr>
          <a:xfrm>
            <a:off x="3721471" y="1934963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5C8D4D-6E96-4C5A-A27B-B5315819EC7C}"/>
              </a:ext>
            </a:extLst>
          </p:cNvPr>
          <p:cNvSpPr/>
          <p:nvPr/>
        </p:nvSpPr>
        <p:spPr>
          <a:xfrm>
            <a:off x="3721471" y="2548280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CB0E4-EEFC-4D53-997E-59F5488A29C4}"/>
              </a:ext>
            </a:extLst>
          </p:cNvPr>
          <p:cNvSpPr txBox="1"/>
          <p:nvPr/>
        </p:nvSpPr>
        <p:spPr>
          <a:xfrm>
            <a:off x="4403528" y="2056956"/>
            <a:ext cx="79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LOGIN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347F4B-11E8-4F5C-AEAF-19509DB035C7}"/>
              </a:ext>
            </a:extLst>
          </p:cNvPr>
          <p:cNvSpPr/>
          <p:nvPr/>
        </p:nvSpPr>
        <p:spPr>
          <a:xfrm>
            <a:off x="1088168" y="4338050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AF74B-C8FC-4D0B-839C-F7CFF87E0409}"/>
              </a:ext>
            </a:extLst>
          </p:cNvPr>
          <p:cNvSpPr/>
          <p:nvPr/>
        </p:nvSpPr>
        <p:spPr>
          <a:xfrm>
            <a:off x="1088168" y="4951367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04A39-B9D1-45C1-8C50-4F3BAB663D7A}"/>
              </a:ext>
            </a:extLst>
          </p:cNvPr>
          <p:cNvSpPr txBox="1"/>
          <p:nvPr/>
        </p:nvSpPr>
        <p:spPr>
          <a:xfrm>
            <a:off x="1367811" y="4460043"/>
            <a:ext cx="15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CONTENT_LIST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ADD70-2927-4CA1-89EF-8013D36470A4}"/>
              </a:ext>
            </a:extLst>
          </p:cNvPr>
          <p:cNvSpPr txBox="1"/>
          <p:nvPr/>
        </p:nvSpPr>
        <p:spPr>
          <a:xfrm>
            <a:off x="1239214" y="5194235"/>
            <a:ext cx="1699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제품 리스트별 </a:t>
            </a:r>
            <a:r>
              <a:rPr lang="en-US" altLang="ko-KR" sz="1300" dirty="0"/>
              <a:t>Modal</a:t>
            </a:r>
          </a:p>
          <a:p>
            <a:endParaRPr lang="en-US" altLang="ko-KR" sz="800" dirty="0"/>
          </a:p>
          <a:p>
            <a:r>
              <a:rPr lang="ko-KR" altLang="en-US" sz="1300" dirty="0"/>
              <a:t>이미지 슬라이드</a:t>
            </a:r>
            <a:endParaRPr lang="en-US" altLang="ko-KR" sz="800" dirty="0"/>
          </a:p>
          <a:p>
            <a:r>
              <a:rPr lang="en-US" altLang="ko-KR" sz="1300" dirty="0"/>
              <a:t> - </a:t>
            </a:r>
            <a:r>
              <a:rPr lang="ko-KR" altLang="en-US" sz="1300" dirty="0"/>
              <a:t>메인 이미지</a:t>
            </a:r>
            <a:endParaRPr lang="en-US" altLang="ko-KR" sz="800" dirty="0"/>
          </a:p>
          <a:p>
            <a:r>
              <a:rPr lang="en-US" altLang="ko-KR" sz="1300" dirty="0"/>
              <a:t> - </a:t>
            </a:r>
            <a:r>
              <a:rPr lang="ko-KR" altLang="en-US" sz="1300" dirty="0"/>
              <a:t>리스트 이미지</a:t>
            </a:r>
            <a:endParaRPr lang="en-US" altLang="ko-KR" sz="1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6F300C-D477-4B55-942C-8E9B098D8168}"/>
              </a:ext>
            </a:extLst>
          </p:cNvPr>
          <p:cNvSpPr/>
          <p:nvPr/>
        </p:nvSpPr>
        <p:spPr>
          <a:xfrm>
            <a:off x="3712173" y="4338050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10A70D-9C21-4665-AB2D-B8BD97258314}"/>
              </a:ext>
            </a:extLst>
          </p:cNvPr>
          <p:cNvSpPr/>
          <p:nvPr/>
        </p:nvSpPr>
        <p:spPr>
          <a:xfrm>
            <a:off x="3718585" y="4951367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F66283-A9CE-4BB6-B5EB-AAEC7DA3708E}"/>
              </a:ext>
            </a:extLst>
          </p:cNvPr>
          <p:cNvSpPr txBox="1"/>
          <p:nvPr/>
        </p:nvSpPr>
        <p:spPr>
          <a:xfrm>
            <a:off x="4331585" y="4460043"/>
            <a:ext cx="91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MODAL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BF568E-6C6D-4D57-8BAC-09D3DACC8E48}"/>
              </a:ext>
            </a:extLst>
          </p:cNvPr>
          <p:cNvSpPr txBox="1"/>
          <p:nvPr/>
        </p:nvSpPr>
        <p:spPr>
          <a:xfrm>
            <a:off x="3771848" y="5232708"/>
            <a:ext cx="20521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찜 </a:t>
            </a:r>
            <a:r>
              <a:rPr lang="ko-KR" altLang="en-US" sz="1300" dirty="0" err="1"/>
              <a:t>토글</a:t>
            </a:r>
            <a:r>
              <a:rPr lang="ko-KR" altLang="en-US" sz="1300" dirty="0"/>
              <a:t> </a:t>
            </a:r>
            <a:r>
              <a:rPr lang="en-US" altLang="ko-KR" sz="1300" dirty="0"/>
              <a:t>ON/OFF </a:t>
            </a:r>
            <a:r>
              <a:rPr lang="ko-KR" altLang="en-US" sz="1300" dirty="0"/>
              <a:t>기능 구현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추천 컨텐츠 랜덤 출력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관련 유튜브 영상 출력</a:t>
            </a:r>
            <a:endParaRPr lang="en-US" altLang="ko-KR" sz="13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8C108C-0F9C-40EF-AF58-3977E57DAC3E}"/>
              </a:ext>
            </a:extLst>
          </p:cNvPr>
          <p:cNvSpPr/>
          <p:nvPr/>
        </p:nvSpPr>
        <p:spPr>
          <a:xfrm>
            <a:off x="6390387" y="1954627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841560-D3F4-4E1D-9477-A130DD6150E1}"/>
              </a:ext>
            </a:extLst>
          </p:cNvPr>
          <p:cNvSpPr/>
          <p:nvPr/>
        </p:nvSpPr>
        <p:spPr>
          <a:xfrm>
            <a:off x="6390387" y="2567944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33BE80-6A3D-4432-8CD2-C44166DE3857}"/>
              </a:ext>
            </a:extLst>
          </p:cNvPr>
          <p:cNvSpPr txBox="1"/>
          <p:nvPr/>
        </p:nvSpPr>
        <p:spPr>
          <a:xfrm>
            <a:off x="6671500" y="2068366"/>
            <a:ext cx="15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USER_PROFILE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C75BBA-A1BB-46F3-8B4C-B190930A0139}"/>
              </a:ext>
            </a:extLst>
          </p:cNvPr>
          <p:cNvSpPr/>
          <p:nvPr/>
        </p:nvSpPr>
        <p:spPr>
          <a:xfrm>
            <a:off x="9014392" y="1954627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DBFB5E-D599-47BC-869E-F1411A279BA9}"/>
              </a:ext>
            </a:extLst>
          </p:cNvPr>
          <p:cNvSpPr/>
          <p:nvPr/>
        </p:nvSpPr>
        <p:spPr>
          <a:xfrm>
            <a:off x="9014392" y="2567944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5A6C7D-A4DA-46E0-8B91-2E2FD7F40685}"/>
              </a:ext>
            </a:extLst>
          </p:cNvPr>
          <p:cNvSpPr txBox="1"/>
          <p:nvPr/>
        </p:nvSpPr>
        <p:spPr>
          <a:xfrm>
            <a:off x="9301214" y="1964623"/>
            <a:ext cx="1585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USER_PROFILE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MODIFY</a:t>
            </a:r>
            <a:endParaRPr lang="ko-KR" altLang="en-US" b="1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C6C276-6FD2-4270-84FF-DE28DC57D2EB}"/>
              </a:ext>
            </a:extLst>
          </p:cNvPr>
          <p:cNvSpPr txBox="1"/>
          <p:nvPr/>
        </p:nvSpPr>
        <p:spPr>
          <a:xfrm>
            <a:off x="6524441" y="2749257"/>
            <a:ext cx="180049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개인 찜 목록 구현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종합 인기 순위 구현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연령별 인기 순위 구현</a:t>
            </a:r>
            <a:endParaRPr lang="en-US" altLang="ko-KR" sz="13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9579C0-C67B-48F8-994B-6A6960540367}"/>
              </a:ext>
            </a:extLst>
          </p:cNvPr>
          <p:cNvSpPr/>
          <p:nvPr/>
        </p:nvSpPr>
        <p:spPr>
          <a:xfrm>
            <a:off x="6390387" y="4323885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9AAE39-6742-47AA-9EAB-C26252FA9299}"/>
              </a:ext>
            </a:extLst>
          </p:cNvPr>
          <p:cNvSpPr/>
          <p:nvPr/>
        </p:nvSpPr>
        <p:spPr>
          <a:xfrm>
            <a:off x="6390387" y="4924049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004FBD-9398-411D-9578-4E316246136F}"/>
              </a:ext>
            </a:extLst>
          </p:cNvPr>
          <p:cNvSpPr txBox="1"/>
          <p:nvPr/>
        </p:nvSpPr>
        <p:spPr>
          <a:xfrm>
            <a:off x="7000536" y="4445878"/>
            <a:ext cx="93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SEARCH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71BB18-4FA0-4DB8-A008-3369544B7A39}"/>
              </a:ext>
            </a:extLst>
          </p:cNvPr>
          <p:cNvSpPr txBox="1"/>
          <p:nvPr/>
        </p:nvSpPr>
        <p:spPr>
          <a:xfrm>
            <a:off x="6510338" y="5205390"/>
            <a:ext cx="159530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검색 창 구현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검색 결과 출력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비슷한 컨텐츠 출력</a:t>
            </a:r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F2E833-4743-4C70-B99E-61B0FA066DB5}"/>
              </a:ext>
            </a:extLst>
          </p:cNvPr>
          <p:cNvSpPr/>
          <p:nvPr/>
        </p:nvSpPr>
        <p:spPr>
          <a:xfrm>
            <a:off x="9014392" y="4323885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74F0A8-2FFB-43AB-AE79-D9A60993DFBF}"/>
              </a:ext>
            </a:extLst>
          </p:cNvPr>
          <p:cNvSpPr/>
          <p:nvPr/>
        </p:nvSpPr>
        <p:spPr>
          <a:xfrm>
            <a:off x="9020407" y="4924049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F0E84F-4D91-432A-A689-58A8B2CF92B7}"/>
              </a:ext>
            </a:extLst>
          </p:cNvPr>
          <p:cNvSpPr txBox="1"/>
          <p:nvPr/>
        </p:nvSpPr>
        <p:spPr>
          <a:xfrm>
            <a:off x="9789806" y="44458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UTIL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965953-DEC5-42E1-A7C5-E44C56EB368A}"/>
              </a:ext>
            </a:extLst>
          </p:cNvPr>
          <p:cNvSpPr txBox="1"/>
          <p:nvPr/>
        </p:nvSpPr>
        <p:spPr>
          <a:xfrm>
            <a:off x="3852278" y="2680502"/>
            <a:ext cx="1484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로그인 기능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회원가입 기능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회원가입 </a:t>
            </a:r>
            <a:r>
              <a:rPr lang="en-US" altLang="ko-KR" sz="1300" dirty="0"/>
              <a:t>Modal</a:t>
            </a:r>
          </a:p>
          <a:p>
            <a:endParaRPr lang="en-US" altLang="ko-KR" sz="800" dirty="0"/>
          </a:p>
          <a:p>
            <a:r>
              <a:rPr lang="ko-KR" altLang="en-US" sz="1300" dirty="0"/>
              <a:t>유효성 검사</a:t>
            </a:r>
            <a:endParaRPr lang="en-US" altLang="ko-KR" sz="13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C9F47F-58E6-4951-BEC4-43169B37D071}"/>
              </a:ext>
            </a:extLst>
          </p:cNvPr>
          <p:cNvSpPr txBox="1"/>
          <p:nvPr/>
        </p:nvSpPr>
        <p:spPr>
          <a:xfrm>
            <a:off x="9096914" y="5033876"/>
            <a:ext cx="20056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드래그 시 클릭 방지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 err="1"/>
              <a:t>모달</a:t>
            </a:r>
            <a:r>
              <a:rPr lang="ko-KR" altLang="en-US" sz="1300" dirty="0"/>
              <a:t> 출력 시 스크롤 방지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페이지 이동 시 상단노출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대체 이미지 출력</a:t>
            </a:r>
            <a:endParaRPr lang="en-US" altLang="ko-KR" sz="13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002DEB1-939D-433D-A6C0-EAC512ABA6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8EEE7D-8AAB-4E1D-8BAC-CAB5DADB624A}"/>
              </a:ext>
            </a:extLst>
          </p:cNvPr>
          <p:cNvSpPr txBox="1"/>
          <p:nvPr/>
        </p:nvSpPr>
        <p:spPr>
          <a:xfrm>
            <a:off x="9149146" y="2681608"/>
            <a:ext cx="199285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개인 정보 수정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유효성 검사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회원탈퇴</a:t>
            </a:r>
            <a:endParaRPr lang="en-US" altLang="ko-KR" sz="1300" dirty="0"/>
          </a:p>
          <a:p>
            <a:endParaRPr lang="en-US" altLang="ko-KR" sz="800" dirty="0"/>
          </a:p>
          <a:p>
            <a:r>
              <a:rPr lang="ko-KR" altLang="en-US" sz="1300" dirty="0"/>
              <a:t>프로필 이미지 수정</a:t>
            </a:r>
            <a:r>
              <a:rPr lang="en-US" altLang="ko-KR" sz="1300" dirty="0"/>
              <a:t>/</a:t>
            </a:r>
            <a:r>
              <a:rPr lang="ko-KR" altLang="en-US" sz="13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8626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9" grpId="0" animBg="1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21" grpId="0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/>
      <p:bldP spid="39" grpId="0"/>
      <p:bldP spid="40" grpId="0" animBg="1"/>
      <p:bldP spid="41" grpId="0" animBg="1"/>
      <p:bldP spid="45" grpId="0"/>
      <p:bldP spid="46" grpId="0"/>
      <p:bldP spid="4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타원 53">
            <a:extLst>
              <a:ext uri="{FF2B5EF4-FFF2-40B4-BE49-F238E27FC236}">
                <a16:creationId xmlns:a16="http://schemas.microsoft.com/office/drawing/2014/main" id="{716D12A2-6B8E-4BD0-83B0-D85CC6ACCA5B}"/>
              </a:ext>
            </a:extLst>
          </p:cNvPr>
          <p:cNvSpPr/>
          <p:nvPr/>
        </p:nvSpPr>
        <p:spPr>
          <a:xfrm>
            <a:off x="795922" y="2298244"/>
            <a:ext cx="2192832" cy="2192832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D318512-6F76-4505-BAC5-53F05E07ECA0}"/>
              </a:ext>
            </a:extLst>
          </p:cNvPr>
          <p:cNvSpPr/>
          <p:nvPr/>
        </p:nvSpPr>
        <p:spPr>
          <a:xfrm>
            <a:off x="3543176" y="2298244"/>
            <a:ext cx="2192832" cy="2192832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A119C6-4E6F-40DD-9DF7-F23C7A1E1504}"/>
              </a:ext>
            </a:extLst>
          </p:cNvPr>
          <p:cNvSpPr/>
          <p:nvPr/>
        </p:nvSpPr>
        <p:spPr>
          <a:xfrm>
            <a:off x="6290430" y="2298244"/>
            <a:ext cx="2192832" cy="2192832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B4C8B-4DCC-426E-95FB-26092E30A0BF}"/>
              </a:ext>
            </a:extLst>
          </p:cNvPr>
          <p:cNvSpPr txBox="1"/>
          <p:nvPr/>
        </p:nvSpPr>
        <p:spPr>
          <a:xfrm>
            <a:off x="676698" y="1363180"/>
            <a:ext cx="7032785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언어 및 라이브러리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53F21DB-8BF8-4806-8544-9F28351126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74" y="2707954"/>
            <a:ext cx="1373411" cy="13734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51B09C7-42E8-4020-B6F1-8D8072372DB2}"/>
              </a:ext>
            </a:extLst>
          </p:cNvPr>
          <p:cNvSpPr txBox="1"/>
          <p:nvPr/>
        </p:nvSpPr>
        <p:spPr>
          <a:xfrm>
            <a:off x="1312994" y="4752851"/>
            <a:ext cx="127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Editor</a:t>
            </a:r>
            <a:endParaRPr lang="ko-KR" altLang="en-US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A43169-81F6-415E-9E65-C0C0882187D6}"/>
              </a:ext>
            </a:extLst>
          </p:cNvPr>
          <p:cNvSpPr txBox="1"/>
          <p:nvPr/>
        </p:nvSpPr>
        <p:spPr>
          <a:xfrm>
            <a:off x="3782868" y="4752851"/>
            <a:ext cx="189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Language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32F007-D91C-45A0-8971-5131140D5D4E}"/>
              </a:ext>
            </a:extLst>
          </p:cNvPr>
          <p:cNvSpPr txBox="1"/>
          <p:nvPr/>
        </p:nvSpPr>
        <p:spPr>
          <a:xfrm>
            <a:off x="6867518" y="4752851"/>
            <a:ext cx="144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Library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F72B18A-4A5B-4D79-8754-C3881CC186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8" y="2878052"/>
            <a:ext cx="1713448" cy="1101896"/>
          </a:xfrm>
          <a:prstGeom prst="rect">
            <a:avLst/>
          </a:prstGeom>
        </p:spPr>
      </p:pic>
      <p:pic>
        <p:nvPicPr>
          <p:cNvPr id="62" name="Picture 2" descr="리액트 학습 노트 (중급) 4일차 정리">
            <a:extLst>
              <a:ext uri="{FF2B5EF4-FFF2-40B4-BE49-F238E27FC236}">
                <a16:creationId xmlns:a16="http://schemas.microsoft.com/office/drawing/2014/main" id="{37A20211-6D97-4B93-90FA-C3AC5F0B9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43" y="2670321"/>
            <a:ext cx="925450" cy="7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리액트] SPA와 리액트 라우터를 활용한 페이지 전환">
            <a:extLst>
              <a:ext uri="{FF2B5EF4-FFF2-40B4-BE49-F238E27FC236}">
                <a16:creationId xmlns:a16="http://schemas.microsoft.com/office/drawing/2014/main" id="{6A640204-E760-4BFD-B9D9-3AD7444B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93" y="2797123"/>
            <a:ext cx="780358" cy="4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3C77DB-931F-45E5-BC79-7E33C80BE0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62" y="3636505"/>
            <a:ext cx="508591" cy="57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704336-B822-466A-B732-A5CCD69D756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50" y="3646142"/>
            <a:ext cx="925450" cy="46370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E7D6D2-6BF9-49A3-B6AA-16B4569D1443}"/>
              </a:ext>
            </a:extLst>
          </p:cNvPr>
          <p:cNvSpPr/>
          <p:nvPr/>
        </p:nvSpPr>
        <p:spPr>
          <a:xfrm>
            <a:off x="9037684" y="2298244"/>
            <a:ext cx="2192832" cy="2192832"/>
          </a:xfrm>
          <a:prstGeom prst="ellipse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1955BA-ACA5-4BB6-A133-94B5EB3E8F06}"/>
              </a:ext>
            </a:extLst>
          </p:cNvPr>
          <p:cNvSpPr txBox="1"/>
          <p:nvPr/>
        </p:nvSpPr>
        <p:spPr>
          <a:xfrm>
            <a:off x="9839981" y="4752851"/>
            <a:ext cx="127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API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7655C-243E-4900-B897-53E723C2575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3554" y="2823080"/>
            <a:ext cx="1241091" cy="12118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EF617A-28D9-4236-9D4B-6FB759DFB21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7B23BEB-A326-434D-889A-276E6F7B8813}"/>
              </a:ext>
            </a:extLst>
          </p:cNvPr>
          <p:cNvSpPr/>
          <p:nvPr/>
        </p:nvSpPr>
        <p:spPr>
          <a:xfrm>
            <a:off x="9400355" y="3572031"/>
            <a:ext cx="2070206" cy="20142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B4C8B-4DCC-426E-95FB-26092E30A0BF}"/>
              </a:ext>
            </a:extLst>
          </p:cNvPr>
          <p:cNvSpPr txBox="1"/>
          <p:nvPr/>
        </p:nvSpPr>
        <p:spPr>
          <a:xfrm>
            <a:off x="676698" y="1145067"/>
            <a:ext cx="7032785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12E025-0BE4-4329-AA7B-E6248A6F507A}"/>
              </a:ext>
            </a:extLst>
          </p:cNvPr>
          <p:cNvSpPr/>
          <p:nvPr/>
        </p:nvSpPr>
        <p:spPr>
          <a:xfrm>
            <a:off x="1293619" y="2537744"/>
            <a:ext cx="1052050" cy="42524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Home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D1CFCA9-1D8F-47C2-91AE-118D1FEC3C91}"/>
              </a:ext>
            </a:extLst>
          </p:cNvPr>
          <p:cNvSpPr/>
          <p:nvPr/>
        </p:nvSpPr>
        <p:spPr>
          <a:xfrm>
            <a:off x="1293619" y="3678647"/>
            <a:ext cx="1052050" cy="42524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EEECBD-4193-435B-9E31-250A6DE48E44}"/>
              </a:ext>
            </a:extLst>
          </p:cNvPr>
          <p:cNvSpPr/>
          <p:nvPr/>
        </p:nvSpPr>
        <p:spPr>
          <a:xfrm>
            <a:off x="2950174" y="3678647"/>
            <a:ext cx="1052050" cy="42524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27F044-FC6E-44BB-96E2-7868C4B89FD1}"/>
              </a:ext>
            </a:extLst>
          </p:cNvPr>
          <p:cNvCxnSpPr/>
          <p:nvPr/>
        </p:nvCxnSpPr>
        <p:spPr>
          <a:xfrm>
            <a:off x="1819644" y="3069183"/>
            <a:ext cx="0" cy="503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1384A50-9EB2-452E-91EA-8007BFD211C9}"/>
              </a:ext>
            </a:extLst>
          </p:cNvPr>
          <p:cNvCxnSpPr/>
          <p:nvPr/>
        </p:nvCxnSpPr>
        <p:spPr>
          <a:xfrm>
            <a:off x="2457233" y="3891269"/>
            <a:ext cx="3523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D90F0-7E48-4C09-948A-7167180F525A}"/>
              </a:ext>
            </a:extLst>
          </p:cNvPr>
          <p:cNvSpPr txBox="1"/>
          <p:nvPr/>
        </p:nvSpPr>
        <p:spPr>
          <a:xfrm>
            <a:off x="2379225" y="39626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완료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9288F92-4650-49A3-AAD9-A748C579ADE2}"/>
              </a:ext>
            </a:extLst>
          </p:cNvPr>
          <p:cNvCxnSpPr>
            <a:cxnSpLocks/>
          </p:cNvCxnSpPr>
          <p:nvPr/>
        </p:nvCxnSpPr>
        <p:spPr>
          <a:xfrm>
            <a:off x="2524345" y="2743583"/>
            <a:ext cx="989901" cy="728272"/>
          </a:xfrm>
          <a:prstGeom prst="bentConnector3">
            <a:avLst>
              <a:gd name="adj1" fmla="val 1008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7660F57-9659-4825-8465-BD24B7A7B9D7}"/>
              </a:ext>
            </a:extLst>
          </p:cNvPr>
          <p:cNvSpPr/>
          <p:nvPr/>
        </p:nvSpPr>
        <p:spPr>
          <a:xfrm>
            <a:off x="4786684" y="3664059"/>
            <a:ext cx="1052050" cy="425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메인 페이지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19AED09-776D-430A-9AFB-704E496A9284}"/>
              </a:ext>
            </a:extLst>
          </p:cNvPr>
          <p:cNvCxnSpPr/>
          <p:nvPr/>
        </p:nvCxnSpPr>
        <p:spPr>
          <a:xfrm>
            <a:off x="4084697" y="3891269"/>
            <a:ext cx="5183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56B44A86-6DF3-4B27-9BCC-99EC1AE2069B}"/>
              </a:ext>
            </a:extLst>
          </p:cNvPr>
          <p:cNvSpPr/>
          <p:nvPr/>
        </p:nvSpPr>
        <p:spPr>
          <a:xfrm>
            <a:off x="4927562" y="4384196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영화 리스트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47EF692-3796-4CD1-9A51-42BECB91F23E}"/>
              </a:ext>
            </a:extLst>
          </p:cNvPr>
          <p:cNvSpPr/>
          <p:nvPr/>
        </p:nvSpPr>
        <p:spPr>
          <a:xfrm>
            <a:off x="4934996" y="4993483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검색창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994DA8D-F7B2-4173-882D-7B2F03A49B34}"/>
              </a:ext>
            </a:extLst>
          </p:cNvPr>
          <p:cNvSpPr/>
          <p:nvPr/>
        </p:nvSpPr>
        <p:spPr>
          <a:xfrm>
            <a:off x="7712590" y="5057017"/>
            <a:ext cx="1052050" cy="425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검색 페이지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3CBC17C-4DAF-4580-A7C7-58119F3FCACC}"/>
              </a:ext>
            </a:extLst>
          </p:cNvPr>
          <p:cNvSpPr/>
          <p:nvPr/>
        </p:nvSpPr>
        <p:spPr>
          <a:xfrm>
            <a:off x="6888495" y="3657338"/>
            <a:ext cx="1052050" cy="425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유저 프로필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485353D-481B-409B-A4DA-481B5BAF4C38}"/>
              </a:ext>
            </a:extLst>
          </p:cNvPr>
          <p:cNvCxnSpPr>
            <a:cxnSpLocks/>
          </p:cNvCxnSpPr>
          <p:nvPr/>
        </p:nvCxnSpPr>
        <p:spPr>
          <a:xfrm>
            <a:off x="6517423" y="5239265"/>
            <a:ext cx="10212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21C3B6B-AFB8-4110-9587-99838867EF93}"/>
              </a:ext>
            </a:extLst>
          </p:cNvPr>
          <p:cNvCxnSpPr>
            <a:cxnSpLocks/>
          </p:cNvCxnSpPr>
          <p:nvPr/>
        </p:nvCxnSpPr>
        <p:spPr>
          <a:xfrm>
            <a:off x="6644685" y="4579166"/>
            <a:ext cx="250944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A727846-67E6-4EDE-980B-AF0FC0F3E0FF}"/>
              </a:ext>
            </a:extLst>
          </p:cNvPr>
          <p:cNvSpPr txBox="1"/>
          <p:nvPr/>
        </p:nvSpPr>
        <p:spPr>
          <a:xfrm>
            <a:off x="7179004" y="4653719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찜 등록 시 반영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B24621-2EB1-4282-BD93-6A3FAEF85C84}"/>
              </a:ext>
            </a:extLst>
          </p:cNvPr>
          <p:cNvSpPr txBox="1"/>
          <p:nvPr/>
        </p:nvSpPr>
        <p:spPr>
          <a:xfrm>
            <a:off x="6739531" y="5321576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검색 시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C1EFCEF-3D9D-4497-AC56-DACA87292773}"/>
              </a:ext>
            </a:extLst>
          </p:cNvPr>
          <p:cNvSpPr/>
          <p:nvPr/>
        </p:nvSpPr>
        <p:spPr>
          <a:xfrm>
            <a:off x="8056369" y="5586792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검색 결과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6AA4268-4208-419B-9C77-E8C45C74FA71}"/>
              </a:ext>
            </a:extLst>
          </p:cNvPr>
          <p:cNvSpPr/>
          <p:nvPr/>
        </p:nvSpPr>
        <p:spPr>
          <a:xfrm>
            <a:off x="8056369" y="6209168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관련 컨텐츠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5F5A560-3524-44CC-A2BA-D2DF30D903F6}"/>
              </a:ext>
            </a:extLst>
          </p:cNvPr>
          <p:cNvSpPr/>
          <p:nvPr/>
        </p:nvSpPr>
        <p:spPr>
          <a:xfrm>
            <a:off x="8238615" y="1677654"/>
            <a:ext cx="1495470" cy="485993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프로필 수정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B5A156C-5EB4-479B-8AC4-6DE4C188EAE3}"/>
              </a:ext>
            </a:extLst>
          </p:cNvPr>
          <p:cNvSpPr/>
          <p:nvPr/>
        </p:nvSpPr>
        <p:spPr>
          <a:xfrm>
            <a:off x="8238615" y="2413260"/>
            <a:ext cx="1495470" cy="485993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회원탈퇴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4653E92-E963-4849-9D8B-F9CF2B6B39C2}"/>
              </a:ext>
            </a:extLst>
          </p:cNvPr>
          <p:cNvCxnSpPr>
            <a:cxnSpLocks/>
          </p:cNvCxnSpPr>
          <p:nvPr/>
        </p:nvCxnSpPr>
        <p:spPr>
          <a:xfrm>
            <a:off x="5958842" y="3876681"/>
            <a:ext cx="80194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267E45F3-E632-4749-A52C-81402E08DFDD}"/>
              </a:ext>
            </a:extLst>
          </p:cNvPr>
          <p:cNvSpPr/>
          <p:nvPr/>
        </p:nvSpPr>
        <p:spPr>
          <a:xfrm>
            <a:off x="9670355" y="3763549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찜 목록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84C3FC7-E768-4629-9CFF-E3E34AB43EAF}"/>
              </a:ext>
            </a:extLst>
          </p:cNvPr>
          <p:cNvSpPr/>
          <p:nvPr/>
        </p:nvSpPr>
        <p:spPr>
          <a:xfrm>
            <a:off x="9670355" y="4342783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인기 순위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2637713-3035-4EF4-B7FC-6F474ED90DCA}"/>
              </a:ext>
            </a:extLst>
          </p:cNvPr>
          <p:cNvSpPr/>
          <p:nvPr/>
        </p:nvSpPr>
        <p:spPr>
          <a:xfrm>
            <a:off x="9670355" y="4922017"/>
            <a:ext cx="1495470" cy="4859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연령대 순위</a:t>
            </a:r>
          </a:p>
        </p:txBody>
      </p: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E2779071-9599-48AD-94DB-F227B3100415}"/>
              </a:ext>
            </a:extLst>
          </p:cNvPr>
          <p:cNvCxnSpPr>
            <a:cxnSpLocks/>
            <a:endCxn id="71" idx="2"/>
          </p:cNvCxnSpPr>
          <p:nvPr/>
        </p:nvCxnSpPr>
        <p:spPr>
          <a:xfrm rot="16200000" flipH="1">
            <a:off x="7738684" y="5512104"/>
            <a:ext cx="350312" cy="28505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A5F3A2F5-49C8-42D0-B9EA-318D9C6734DE}"/>
              </a:ext>
            </a:extLst>
          </p:cNvPr>
          <p:cNvCxnSpPr>
            <a:cxnSpLocks/>
            <a:endCxn id="72" idx="2"/>
          </p:cNvCxnSpPr>
          <p:nvPr/>
        </p:nvCxnSpPr>
        <p:spPr>
          <a:xfrm rot="16200000" flipH="1">
            <a:off x="7628163" y="6023959"/>
            <a:ext cx="563594" cy="2928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50188307-26AD-4BB6-8CAE-7E0A41800040}"/>
              </a:ext>
            </a:extLst>
          </p:cNvPr>
          <p:cNvCxnSpPr>
            <a:cxnSpLocks/>
            <a:endCxn id="33" idx="2"/>
          </p:cNvCxnSpPr>
          <p:nvPr/>
        </p:nvCxnSpPr>
        <p:spPr>
          <a:xfrm rot="16200000" flipH="1">
            <a:off x="4595473" y="4295103"/>
            <a:ext cx="523301" cy="140878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BCBD9CF3-BF8E-4AB6-A14D-5E6BBAAFC3B7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4546870" y="4848354"/>
            <a:ext cx="627942" cy="14831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6FF8EB45-F557-473B-AEEC-7CBF2EEB1E98}"/>
              </a:ext>
            </a:extLst>
          </p:cNvPr>
          <p:cNvCxnSpPr>
            <a:cxnSpLocks/>
            <a:stCxn id="47" idx="0"/>
            <a:endCxn id="74" idx="2"/>
          </p:cNvCxnSpPr>
          <p:nvPr/>
        </p:nvCxnSpPr>
        <p:spPr>
          <a:xfrm rot="5400000" flipH="1" flipV="1">
            <a:off x="6958224" y="2376948"/>
            <a:ext cx="1736687" cy="824095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CCCA0C8-DAED-466B-B1B9-0367F6A9F374}"/>
              </a:ext>
            </a:extLst>
          </p:cNvPr>
          <p:cNvCxnSpPr>
            <a:cxnSpLocks/>
            <a:stCxn id="75" idx="2"/>
          </p:cNvCxnSpPr>
          <p:nvPr/>
        </p:nvCxnSpPr>
        <p:spPr>
          <a:xfrm flipH="1" flipV="1">
            <a:off x="7421128" y="2645625"/>
            <a:ext cx="817487" cy="106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8EB2EEB-0316-44AE-9574-AA9166F30243}"/>
              </a:ext>
            </a:extLst>
          </p:cNvPr>
          <p:cNvCxnSpPr>
            <a:stCxn id="47" idx="3"/>
          </p:cNvCxnSpPr>
          <p:nvPr/>
        </p:nvCxnSpPr>
        <p:spPr>
          <a:xfrm>
            <a:off x="7940545" y="3869961"/>
            <a:ext cx="1459810" cy="67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95AFB8B-7DB3-485D-A035-098AA13539B8}"/>
              </a:ext>
            </a:extLst>
          </p:cNvPr>
          <p:cNvSpPr txBox="1"/>
          <p:nvPr/>
        </p:nvSpPr>
        <p:spPr>
          <a:xfrm>
            <a:off x="4790049" y="149917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 </a:t>
            </a:r>
            <a:r>
              <a:rPr lang="en-US" altLang="ko-KR" sz="1200" b="1" dirty="0"/>
              <a:t>DB </a:t>
            </a:r>
            <a:r>
              <a:rPr lang="ko-KR" altLang="en-US" sz="1200" b="1" dirty="0"/>
              <a:t>수정</a:t>
            </a: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9C74112F-4721-4EE5-9014-49783953F1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19647" y="1780153"/>
            <a:ext cx="6418969" cy="621178"/>
          </a:xfrm>
          <a:prstGeom prst="bentConnector3">
            <a:avLst>
              <a:gd name="adj1" fmla="val 9992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53014AF9-8CA7-4A52-847C-A14488EC78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13358" y="2305209"/>
            <a:ext cx="6862194" cy="185344"/>
          </a:xfrm>
          <a:prstGeom prst="bentConnector3">
            <a:avLst>
              <a:gd name="adj1" fmla="val 100122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278D3E2A-C86E-4A91-9C0E-D120968018B3}"/>
              </a:ext>
            </a:extLst>
          </p:cNvPr>
          <p:cNvCxnSpPr>
            <a:stCxn id="75" idx="0"/>
          </p:cNvCxnSpPr>
          <p:nvPr/>
        </p:nvCxnSpPr>
        <p:spPr>
          <a:xfrm flipH="1" flipV="1">
            <a:off x="8875552" y="2308730"/>
            <a:ext cx="110798" cy="104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9D5C0EE9-C8E9-487D-ABF1-23AF2E7C2986}"/>
              </a:ext>
            </a:extLst>
          </p:cNvPr>
          <p:cNvSpPr txBox="1"/>
          <p:nvPr/>
        </p:nvSpPr>
        <p:spPr>
          <a:xfrm>
            <a:off x="4790049" y="2028210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 </a:t>
            </a:r>
            <a:r>
              <a:rPr lang="en-US" altLang="ko-KR" sz="1200" b="1" dirty="0"/>
              <a:t>DB </a:t>
            </a:r>
            <a:r>
              <a:rPr lang="ko-KR" altLang="en-US" sz="1200" b="1" dirty="0"/>
              <a:t>삭제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8C1C3E4-7A0B-4B06-82C4-E5643BAE96E6}"/>
              </a:ext>
            </a:extLst>
          </p:cNvPr>
          <p:cNvSpPr/>
          <p:nvPr/>
        </p:nvSpPr>
        <p:spPr>
          <a:xfrm>
            <a:off x="4777481" y="2712806"/>
            <a:ext cx="1495470" cy="485993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로그아웃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D1B086D1-C1FE-4FB3-8ECD-E3F1F90E7349}"/>
              </a:ext>
            </a:extLst>
          </p:cNvPr>
          <p:cNvCxnSpPr>
            <a:cxnSpLocks/>
          </p:cNvCxnSpPr>
          <p:nvPr/>
        </p:nvCxnSpPr>
        <p:spPr>
          <a:xfrm flipH="1">
            <a:off x="2457233" y="2595461"/>
            <a:ext cx="214581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55271FEC-4C6A-49EE-A625-4F899A6993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7174" y="2707796"/>
            <a:ext cx="323315" cy="111565"/>
          </a:xfrm>
          <a:prstGeom prst="bentConnector3">
            <a:avLst>
              <a:gd name="adj1" fmla="val 101894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F34BC79-3C19-40BB-96E0-73C566782963}"/>
              </a:ext>
            </a:extLst>
          </p:cNvPr>
          <p:cNvSpPr/>
          <p:nvPr/>
        </p:nvSpPr>
        <p:spPr>
          <a:xfrm>
            <a:off x="757712" y="5023856"/>
            <a:ext cx="1052050" cy="42524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비회원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0EDAB0-AA59-4CA3-B0AB-8193C0C69263}"/>
              </a:ext>
            </a:extLst>
          </p:cNvPr>
          <p:cNvCxnSpPr/>
          <p:nvPr/>
        </p:nvCxnSpPr>
        <p:spPr>
          <a:xfrm flipV="1">
            <a:off x="1283737" y="4481283"/>
            <a:ext cx="0" cy="449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AB69C1-FAC4-4F4D-98A3-856EDE6E6156}"/>
              </a:ext>
            </a:extLst>
          </p:cNvPr>
          <p:cNvCxnSpPr/>
          <p:nvPr/>
        </p:nvCxnSpPr>
        <p:spPr>
          <a:xfrm>
            <a:off x="1283737" y="4481283"/>
            <a:ext cx="480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845E7E-79B4-4D21-AB2C-56905188AD98}"/>
              </a:ext>
            </a:extLst>
          </p:cNvPr>
          <p:cNvCxnSpPr>
            <a:cxnSpLocks/>
          </p:cNvCxnSpPr>
          <p:nvPr/>
        </p:nvCxnSpPr>
        <p:spPr>
          <a:xfrm flipV="1">
            <a:off x="1763806" y="4177718"/>
            <a:ext cx="0" cy="30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7533C2F3-8650-4302-9B6A-50E22D4563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E2E719-ADF4-46D1-B75A-DAC87A8D7ECA}"/>
              </a:ext>
            </a:extLst>
          </p:cNvPr>
          <p:cNvSpPr/>
          <p:nvPr/>
        </p:nvSpPr>
        <p:spPr>
          <a:xfrm>
            <a:off x="9898155" y="994257"/>
            <a:ext cx="809310" cy="3376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D0A2525-855E-4C23-93F2-750298994216}"/>
              </a:ext>
            </a:extLst>
          </p:cNvPr>
          <p:cNvSpPr/>
          <p:nvPr/>
        </p:nvSpPr>
        <p:spPr>
          <a:xfrm>
            <a:off x="9898155" y="1449990"/>
            <a:ext cx="809310" cy="3376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30D3EA-E7AB-4587-A3CF-CB9C41DDF9D2}"/>
              </a:ext>
            </a:extLst>
          </p:cNvPr>
          <p:cNvSpPr txBox="1"/>
          <p:nvPr/>
        </p:nvSpPr>
        <p:spPr>
          <a:xfrm>
            <a:off x="10773911" y="1024590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Member DB </a:t>
            </a:r>
            <a:r>
              <a:rPr lang="ko-KR" altLang="en-US" sz="1200" dirty="0"/>
              <a:t>부분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E344CE-F438-408D-8530-A20CBEC8EBA9}"/>
              </a:ext>
            </a:extLst>
          </p:cNvPr>
          <p:cNvSpPr txBox="1"/>
          <p:nvPr/>
        </p:nvSpPr>
        <p:spPr>
          <a:xfrm>
            <a:off x="10762250" y="1480323"/>
            <a:ext cx="1152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Movie DB </a:t>
            </a:r>
            <a:r>
              <a:rPr lang="ko-KR" altLang="en-US" sz="1200" dirty="0"/>
              <a:t>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421E9-209A-404B-8055-9C87F4F26D81}"/>
              </a:ext>
            </a:extLst>
          </p:cNvPr>
          <p:cNvSpPr/>
          <p:nvPr/>
        </p:nvSpPr>
        <p:spPr>
          <a:xfrm>
            <a:off x="9836853" y="853361"/>
            <a:ext cx="2235811" cy="1067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76699" y="482342"/>
            <a:ext cx="62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5262095" y="409417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영화산업 침체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B4C8B-4DCC-426E-95FB-26092E30A0BF}"/>
              </a:ext>
            </a:extLst>
          </p:cNvPr>
          <p:cNvSpPr txBox="1"/>
          <p:nvPr/>
        </p:nvSpPr>
        <p:spPr>
          <a:xfrm>
            <a:off x="676698" y="1119899"/>
            <a:ext cx="7032785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및 기대 효과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D69267A-DF75-40F9-B59D-E77CC5AFB91B}"/>
              </a:ext>
            </a:extLst>
          </p:cNvPr>
          <p:cNvSpPr/>
          <p:nvPr/>
        </p:nvSpPr>
        <p:spPr>
          <a:xfrm>
            <a:off x="4094055" y="1854856"/>
            <a:ext cx="4003886" cy="40038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7208668-8560-49AF-A0B8-D52249B4C6E1}"/>
              </a:ext>
            </a:extLst>
          </p:cNvPr>
          <p:cNvCxnSpPr>
            <a:cxnSpLocks/>
          </p:cNvCxnSpPr>
          <p:nvPr/>
        </p:nvCxnSpPr>
        <p:spPr>
          <a:xfrm>
            <a:off x="3166279" y="2138564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63602F2-09EA-4BD0-96EF-0838BDC1F730}"/>
              </a:ext>
            </a:extLst>
          </p:cNvPr>
          <p:cNvCxnSpPr>
            <a:cxnSpLocks/>
          </p:cNvCxnSpPr>
          <p:nvPr/>
        </p:nvCxnSpPr>
        <p:spPr>
          <a:xfrm flipH="1">
            <a:off x="8274955" y="2138563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098C615-C777-4209-B50E-1910540C184D}"/>
              </a:ext>
            </a:extLst>
          </p:cNvPr>
          <p:cNvCxnSpPr>
            <a:cxnSpLocks/>
          </p:cNvCxnSpPr>
          <p:nvPr/>
        </p:nvCxnSpPr>
        <p:spPr>
          <a:xfrm flipV="1">
            <a:off x="3166279" y="5121764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1E3C9E0-17A1-413E-9EB2-58C2421A35D1}"/>
              </a:ext>
            </a:extLst>
          </p:cNvPr>
          <p:cNvCxnSpPr>
            <a:cxnSpLocks/>
          </p:cNvCxnSpPr>
          <p:nvPr/>
        </p:nvCxnSpPr>
        <p:spPr>
          <a:xfrm flipH="1" flipV="1">
            <a:off x="8274955" y="5121763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9C4ED8-49F9-4D27-8EAA-178B6132921C}"/>
              </a:ext>
            </a:extLst>
          </p:cNvPr>
          <p:cNvSpPr txBox="1"/>
          <p:nvPr/>
        </p:nvSpPr>
        <p:spPr>
          <a:xfrm>
            <a:off x="1165418" y="1854856"/>
            <a:ext cx="190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장르별</a:t>
            </a:r>
            <a:r>
              <a:rPr lang="ko-KR" altLang="en-US" sz="1600" dirty="0"/>
              <a:t>로 </a:t>
            </a:r>
            <a:endParaRPr lang="en-US" altLang="ko-KR" sz="1600" dirty="0"/>
          </a:p>
          <a:p>
            <a:pPr algn="ctr"/>
            <a:r>
              <a:rPr lang="ko-KR" altLang="en-US" sz="1600" b="1" dirty="0"/>
              <a:t>컨텐츠</a:t>
            </a:r>
            <a:r>
              <a:rPr lang="ko-KR" altLang="en-US" sz="1600" dirty="0"/>
              <a:t>를 구별하여 쉽게 구분 가능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D2070-DCE7-4F2F-A8D9-68A4E4932D0C}"/>
              </a:ext>
            </a:extLst>
          </p:cNvPr>
          <p:cNvSpPr txBox="1"/>
          <p:nvPr/>
        </p:nvSpPr>
        <p:spPr>
          <a:xfrm>
            <a:off x="9189219" y="1957369"/>
            <a:ext cx="2026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데이터 베이스</a:t>
            </a:r>
            <a:r>
              <a:rPr lang="ko-KR" altLang="en-US" sz="1600" dirty="0"/>
              <a:t>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활용하여 관심있는 컨텐츠를 보관 가능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ADDDB2-9D49-4C83-97BF-1D6C9A690809}"/>
              </a:ext>
            </a:extLst>
          </p:cNvPr>
          <p:cNvSpPr txBox="1"/>
          <p:nvPr/>
        </p:nvSpPr>
        <p:spPr>
          <a:xfrm>
            <a:off x="407369" y="5979610"/>
            <a:ext cx="3673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동적 </a:t>
            </a:r>
            <a:r>
              <a:rPr lang="ko-KR" altLang="en-US" sz="1600" b="1" dirty="0" err="1"/>
              <a:t>캐러셀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사용하여 다양하고</a:t>
            </a:r>
            <a:endParaRPr lang="en-US" altLang="ko-KR" sz="1600" dirty="0"/>
          </a:p>
          <a:p>
            <a:pPr algn="ctr"/>
            <a:r>
              <a:rPr lang="ko-KR" altLang="en-US" sz="1600" dirty="0"/>
              <a:t> 흥미로운 컨텐츠를 </a:t>
            </a:r>
            <a:r>
              <a:rPr lang="ko-KR" altLang="en-US" sz="1600" b="1" dirty="0"/>
              <a:t>직관적</a:t>
            </a:r>
            <a:r>
              <a:rPr lang="ko-KR" altLang="en-US" sz="1600" dirty="0"/>
              <a:t>으로 탐색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54C88C-989A-4AFE-A78F-80A369373899}"/>
              </a:ext>
            </a:extLst>
          </p:cNvPr>
          <p:cNvSpPr txBox="1"/>
          <p:nvPr/>
        </p:nvSpPr>
        <p:spPr>
          <a:xfrm>
            <a:off x="9006894" y="5858742"/>
            <a:ext cx="258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인기 순위</a:t>
            </a:r>
            <a:r>
              <a:rPr lang="en-US" altLang="ko-KR" sz="1600" dirty="0"/>
              <a:t>, </a:t>
            </a:r>
            <a:r>
              <a:rPr lang="ko-KR" altLang="en-US" sz="1600" dirty="0"/>
              <a:t>연령대 순위로 </a:t>
            </a:r>
            <a:r>
              <a:rPr lang="ko-KR" altLang="en-US" sz="1600" b="1" dirty="0"/>
              <a:t>최신 트렌드 </a:t>
            </a:r>
            <a:r>
              <a:rPr lang="ko-KR" altLang="en-US" sz="1600" dirty="0"/>
              <a:t>파악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C90BA5-C189-4CBA-ABF2-EEA82490F3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30" y="3219221"/>
            <a:ext cx="2996137" cy="12751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0D3D89-2B09-4126-8E62-81DB3CE8510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0011" y="30377"/>
            <a:ext cx="1870745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1233</Words>
  <Application>Microsoft Office PowerPoint</Application>
  <PresentationFormat>와이드스크린</PresentationFormat>
  <Paragraphs>312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Pretendard</vt:lpstr>
      <vt:lpstr>Pretendard Black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Manic-063</cp:lastModifiedBy>
  <cp:revision>72</cp:revision>
  <dcterms:created xsi:type="dcterms:W3CDTF">2023-04-24T02:25:46Z</dcterms:created>
  <dcterms:modified xsi:type="dcterms:W3CDTF">2024-07-25T07:14:22Z</dcterms:modified>
</cp:coreProperties>
</file>